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Roboto" charset="1" panose="02000000000000000000"/>
      <p:regular r:id="rId11"/>
    </p:embeddedFont>
    <p:embeddedFont>
      <p:font typeface="Roboto Bold" charset="1" panose="02000000000000000000"/>
      <p:regular r:id="rId12"/>
    </p:embeddedFont>
    <p:embeddedFont>
      <p:font typeface="Roboto Italics" charset="1" panose="02000000000000000000"/>
      <p:regular r:id="rId13"/>
    </p:embeddedFont>
    <p:embeddedFont>
      <p:font typeface="Roboto Bold Italics" charset="1" panose="02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png" Type="http://schemas.openxmlformats.org/officeDocument/2006/relationships/image"/><Relationship Id="rId4" Target="../media/image3.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5259" y="9058715"/>
            <a:ext cx="19043259" cy="3086100"/>
            <a:chOff x="0" y="0"/>
            <a:chExt cx="5015509" cy="812800"/>
          </a:xfrm>
        </p:grpSpPr>
        <p:sp>
          <p:nvSpPr>
            <p:cNvPr name="Freeform 3" id="3"/>
            <p:cNvSpPr/>
            <p:nvPr/>
          </p:nvSpPr>
          <p:spPr>
            <a:xfrm flipH="false" flipV="false" rot="0">
              <a:off x="0" y="0"/>
              <a:ext cx="5015509" cy="812800"/>
            </a:xfrm>
            <a:custGeom>
              <a:avLst/>
              <a:gdLst/>
              <a:ahLst/>
              <a:cxnLst/>
              <a:rect r="r" b="b" t="t" l="l"/>
              <a:pathLst>
                <a:path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C8131D"/>
            </a:solidFill>
          </p:spPr>
        </p:sp>
        <p:sp>
          <p:nvSpPr>
            <p:cNvPr name="TextBox 4" id="4"/>
            <p:cNvSpPr txBox="true"/>
            <p:nvPr/>
          </p:nvSpPr>
          <p:spPr>
            <a:xfrm>
              <a:off x="0" y="-47625"/>
              <a:ext cx="5015509"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3768" y="9058715"/>
            <a:ext cx="15921577" cy="3086100"/>
            <a:chOff x="0" y="0"/>
            <a:chExt cx="4193337" cy="812800"/>
          </a:xfrm>
        </p:grpSpPr>
        <p:sp>
          <p:nvSpPr>
            <p:cNvPr name="Freeform 6" id="6"/>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FD5142"/>
            </a:solidFill>
          </p:spPr>
        </p:sp>
        <p:sp>
          <p:nvSpPr>
            <p:cNvPr name="TextBox 7" id="7"/>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375442" y="9058715"/>
            <a:ext cx="14519442" cy="3086100"/>
            <a:chOff x="0" y="0"/>
            <a:chExt cx="3824051" cy="812800"/>
          </a:xfrm>
        </p:grpSpPr>
        <p:sp>
          <p:nvSpPr>
            <p:cNvPr name="Freeform 9" id="9"/>
            <p:cNvSpPr/>
            <p:nvPr/>
          </p:nvSpPr>
          <p:spPr>
            <a:xfrm flipH="false" flipV="false" rot="0">
              <a:off x="0" y="0"/>
              <a:ext cx="3824051" cy="812800"/>
            </a:xfrm>
            <a:custGeom>
              <a:avLst/>
              <a:gdLst/>
              <a:ahLst/>
              <a:cxnLst/>
              <a:rect r="r" b="b" t="t" l="l"/>
              <a:pathLst>
                <a:path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FFC107"/>
            </a:solidFill>
          </p:spPr>
        </p:sp>
        <p:sp>
          <p:nvSpPr>
            <p:cNvPr name="TextBox 10" id="10"/>
            <p:cNvSpPr txBox="true"/>
            <p:nvPr/>
          </p:nvSpPr>
          <p:spPr>
            <a:xfrm>
              <a:off x="0" y="-47625"/>
              <a:ext cx="3824051"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5122145"/>
            <a:ext cx="5819918" cy="157010"/>
            <a:chOff x="0" y="0"/>
            <a:chExt cx="1532818" cy="41352"/>
          </a:xfrm>
        </p:grpSpPr>
        <p:sp>
          <p:nvSpPr>
            <p:cNvPr name="Freeform 12" id="12"/>
            <p:cNvSpPr/>
            <p:nvPr/>
          </p:nvSpPr>
          <p:spPr>
            <a:xfrm flipH="false" flipV="false" rot="0">
              <a:off x="0" y="0"/>
              <a:ext cx="1532818" cy="41352"/>
            </a:xfrm>
            <a:custGeom>
              <a:avLst/>
              <a:gdLst/>
              <a:ahLst/>
              <a:cxnLst/>
              <a:rect r="r" b="b" t="t" l="l"/>
              <a:pathLst>
                <a:path h="41352" w="1532818">
                  <a:moveTo>
                    <a:pt x="20676" y="0"/>
                  </a:moveTo>
                  <a:lnTo>
                    <a:pt x="1512142" y="0"/>
                  </a:lnTo>
                  <a:cubicBezTo>
                    <a:pt x="1517625" y="0"/>
                    <a:pt x="1522884" y="2178"/>
                    <a:pt x="1526762" y="6056"/>
                  </a:cubicBezTo>
                  <a:cubicBezTo>
                    <a:pt x="1530640" y="9933"/>
                    <a:pt x="1532818" y="15192"/>
                    <a:pt x="1532818" y="20676"/>
                  </a:cubicBezTo>
                  <a:lnTo>
                    <a:pt x="1532818" y="20676"/>
                  </a:lnTo>
                  <a:cubicBezTo>
                    <a:pt x="1532818" y="32095"/>
                    <a:pt x="1523561" y="41352"/>
                    <a:pt x="1512142" y="41352"/>
                  </a:cubicBezTo>
                  <a:lnTo>
                    <a:pt x="20676" y="41352"/>
                  </a:lnTo>
                  <a:cubicBezTo>
                    <a:pt x="15192" y="41352"/>
                    <a:pt x="9933" y="39174"/>
                    <a:pt x="6056" y="35296"/>
                  </a:cubicBezTo>
                  <a:cubicBezTo>
                    <a:pt x="2178" y="31419"/>
                    <a:pt x="0" y="26160"/>
                    <a:pt x="0" y="20676"/>
                  </a:cubicBezTo>
                  <a:lnTo>
                    <a:pt x="0" y="20676"/>
                  </a:lnTo>
                  <a:cubicBezTo>
                    <a:pt x="0" y="15192"/>
                    <a:pt x="2178" y="9933"/>
                    <a:pt x="6056" y="6056"/>
                  </a:cubicBezTo>
                  <a:cubicBezTo>
                    <a:pt x="9933" y="2178"/>
                    <a:pt x="15192" y="0"/>
                    <a:pt x="20676" y="0"/>
                  </a:cubicBezTo>
                  <a:close/>
                </a:path>
              </a:pathLst>
            </a:custGeom>
            <a:solidFill>
              <a:srgbClr val="C8131D"/>
            </a:solidFill>
          </p:spPr>
        </p:sp>
        <p:sp>
          <p:nvSpPr>
            <p:cNvPr name="TextBox 13" id="13"/>
            <p:cNvSpPr txBox="true"/>
            <p:nvPr/>
          </p:nvSpPr>
          <p:spPr>
            <a:xfrm>
              <a:off x="0" y="-47625"/>
              <a:ext cx="1532818" cy="88977"/>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2"/>
          <a:srcRect l="0" t="0" r="0" b="0"/>
          <a:stretch>
            <a:fillRect/>
          </a:stretch>
        </p:blipFill>
        <p:spPr>
          <a:xfrm flipH="false" flipV="false" rot="0">
            <a:off x="14063350" y="3900466"/>
            <a:ext cx="3195950" cy="5158249"/>
          </a:xfrm>
          <a:prstGeom prst="rect">
            <a:avLst/>
          </a:prstGeom>
        </p:spPr>
      </p:pic>
      <p:sp>
        <p:nvSpPr>
          <p:cNvPr name="Freeform 15" id="15"/>
          <p:cNvSpPr/>
          <p:nvPr/>
        </p:nvSpPr>
        <p:spPr>
          <a:xfrm flipH="false" flipV="false" rot="0">
            <a:off x="12343409" y="2102187"/>
            <a:ext cx="2324399" cy="2324399"/>
          </a:xfrm>
          <a:custGeom>
            <a:avLst/>
            <a:gdLst/>
            <a:ahLst/>
            <a:cxnLst/>
            <a:rect r="r" b="b" t="t" l="l"/>
            <a:pathLst>
              <a:path h="2324399" w="2324399">
                <a:moveTo>
                  <a:pt x="0" y="0"/>
                </a:moveTo>
                <a:lnTo>
                  <a:pt x="2324399" y="0"/>
                </a:lnTo>
                <a:lnTo>
                  <a:pt x="2324399" y="2324399"/>
                </a:lnTo>
                <a:lnTo>
                  <a:pt x="0" y="2324399"/>
                </a:lnTo>
                <a:lnTo>
                  <a:pt x="0" y="0"/>
                </a:lnTo>
                <a:close/>
              </a:path>
            </a:pathLst>
          </a:custGeom>
          <a:blipFill>
            <a:blip r:embed="rId3"/>
            <a:stretch>
              <a:fillRect l="0" t="0" r="0" b="0"/>
            </a:stretch>
          </a:blipFill>
        </p:spPr>
      </p:sp>
      <p:pic>
        <p:nvPicPr>
          <p:cNvPr name="Picture 16" id="16"/>
          <p:cNvPicPr>
            <a:picLocks noChangeAspect="true"/>
          </p:cNvPicPr>
          <p:nvPr/>
        </p:nvPicPr>
        <p:blipFill>
          <a:blip r:embed="rId4"/>
          <a:srcRect l="0" t="0" r="0" b="0"/>
          <a:stretch>
            <a:fillRect/>
          </a:stretch>
        </p:blipFill>
        <p:spPr>
          <a:xfrm flipH="false" flipV="false" rot="0">
            <a:off x="14063350" y="441938"/>
            <a:ext cx="2116836" cy="2822448"/>
          </a:xfrm>
          <a:prstGeom prst="rect">
            <a:avLst/>
          </a:prstGeom>
        </p:spPr>
      </p:pic>
      <p:sp>
        <p:nvSpPr>
          <p:cNvPr name="TextBox 17" id="17"/>
          <p:cNvSpPr txBox="true"/>
          <p:nvPr/>
        </p:nvSpPr>
        <p:spPr>
          <a:xfrm rot="0">
            <a:off x="1028700" y="3369161"/>
            <a:ext cx="9336452" cy="1167384"/>
          </a:xfrm>
          <a:prstGeom prst="rect">
            <a:avLst/>
          </a:prstGeom>
        </p:spPr>
        <p:txBody>
          <a:bodyPr anchor="t" rtlCol="false" tIns="0" lIns="0" bIns="0" rIns="0">
            <a:spAutoFit/>
          </a:bodyPr>
          <a:lstStyle/>
          <a:p>
            <a:pPr>
              <a:lnSpc>
                <a:spcPts val="8988"/>
              </a:lnSpc>
            </a:pPr>
            <a:r>
              <a:rPr lang="en-US" sz="8400" spc="840">
                <a:solidFill>
                  <a:srgbClr val="000000"/>
                </a:solidFill>
                <a:latin typeface="League Spartan"/>
              </a:rPr>
              <a:t>HEALTHVAULT</a:t>
            </a:r>
          </a:p>
        </p:txBody>
      </p:sp>
      <p:sp>
        <p:nvSpPr>
          <p:cNvPr name="TextBox 18" id="18"/>
          <p:cNvSpPr txBox="true"/>
          <p:nvPr/>
        </p:nvSpPr>
        <p:spPr>
          <a:xfrm rot="0">
            <a:off x="1057275" y="5631580"/>
            <a:ext cx="7204647" cy="1608201"/>
          </a:xfrm>
          <a:prstGeom prst="rect">
            <a:avLst/>
          </a:prstGeom>
        </p:spPr>
        <p:txBody>
          <a:bodyPr anchor="t" rtlCol="false" tIns="0" lIns="0" bIns="0" rIns="0">
            <a:spAutoFit/>
          </a:bodyPr>
          <a:lstStyle/>
          <a:p>
            <a:pPr>
              <a:lnSpc>
                <a:spcPts val="4284"/>
              </a:lnSpc>
            </a:pPr>
            <a:r>
              <a:rPr lang="en-US" sz="3060" spc="306">
                <a:solidFill>
                  <a:srgbClr val="000000"/>
                </a:solidFill>
                <a:latin typeface="League Spartan"/>
              </a:rPr>
              <a:t>EMPOWERING WELLNESS, ONE PATIENT AT A TIME. YOUR HEALTH, OUR PRIORITY.</a:t>
            </a:r>
          </a:p>
        </p:txBody>
      </p:sp>
      <p:sp>
        <p:nvSpPr>
          <p:cNvPr name="TextBox 19" id="19"/>
          <p:cNvSpPr txBox="true"/>
          <p:nvPr/>
        </p:nvSpPr>
        <p:spPr>
          <a:xfrm rot="0">
            <a:off x="1076325" y="2177917"/>
            <a:ext cx="7204647" cy="522351"/>
          </a:xfrm>
          <a:prstGeom prst="rect">
            <a:avLst/>
          </a:prstGeom>
        </p:spPr>
        <p:txBody>
          <a:bodyPr anchor="t" rtlCol="false" tIns="0" lIns="0" bIns="0" rIns="0">
            <a:spAutoFit/>
          </a:bodyPr>
          <a:lstStyle/>
          <a:p>
            <a:pPr>
              <a:lnSpc>
                <a:spcPts val="4284"/>
              </a:lnSpc>
            </a:pPr>
            <a:r>
              <a:rPr lang="en-US" sz="3060" spc="306">
                <a:solidFill>
                  <a:srgbClr val="000000"/>
                </a:solidFill>
                <a:latin typeface="League Spartan"/>
              </a:rPr>
              <a:t>INTRODUCTION TO</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87648" y="4518096"/>
            <a:ext cx="4912704" cy="625404"/>
          </a:xfrm>
          <a:prstGeom prst="rect">
            <a:avLst/>
          </a:prstGeom>
        </p:spPr>
        <p:txBody>
          <a:bodyPr anchor="t" rtlCol="false" tIns="0" lIns="0" bIns="0" rIns="0">
            <a:spAutoFit/>
          </a:bodyPr>
          <a:lstStyle/>
          <a:p>
            <a:pPr>
              <a:lnSpc>
                <a:spcPts val="4728"/>
              </a:lnSpc>
            </a:pPr>
            <a:r>
              <a:rPr lang="en-US" sz="4418" spc="441">
                <a:solidFill>
                  <a:srgbClr val="000000"/>
                </a:solidFill>
                <a:latin typeface="League Spartan"/>
              </a:rPr>
              <a:t>THANK YOU</a:t>
            </a:r>
          </a:p>
        </p:txBody>
      </p:sp>
      <p:sp>
        <p:nvSpPr>
          <p:cNvPr name="TextBox 3" id="3"/>
          <p:cNvSpPr txBox="true"/>
          <p:nvPr/>
        </p:nvSpPr>
        <p:spPr>
          <a:xfrm rot="0">
            <a:off x="5106498" y="5314950"/>
            <a:ext cx="8075004" cy="625404"/>
          </a:xfrm>
          <a:prstGeom prst="rect">
            <a:avLst/>
          </a:prstGeom>
        </p:spPr>
        <p:txBody>
          <a:bodyPr anchor="t" rtlCol="false" tIns="0" lIns="0" bIns="0" rIns="0">
            <a:spAutoFit/>
          </a:bodyPr>
          <a:lstStyle/>
          <a:p>
            <a:pPr>
              <a:lnSpc>
                <a:spcPts val="4728"/>
              </a:lnSpc>
            </a:pPr>
            <a:r>
              <a:rPr lang="en-US" sz="4418" spc="441">
                <a:solidFill>
                  <a:srgbClr val="000000"/>
                </a:solidFill>
                <a:latin typeface="League Spartan"/>
              </a:rPr>
              <a:t>TEAM DATA DYNAMOS</a:t>
            </a:r>
          </a:p>
        </p:txBody>
      </p:sp>
      <p:grpSp>
        <p:nvGrpSpPr>
          <p:cNvPr name="Group 4" id="4"/>
          <p:cNvGrpSpPr/>
          <p:nvPr/>
        </p:nvGrpSpPr>
        <p:grpSpPr>
          <a:xfrm rot="0">
            <a:off x="-726684" y="8934890"/>
            <a:ext cx="19043259" cy="3086100"/>
            <a:chOff x="0" y="0"/>
            <a:chExt cx="5015509" cy="812800"/>
          </a:xfrm>
        </p:grpSpPr>
        <p:sp>
          <p:nvSpPr>
            <p:cNvPr name="Freeform 5" id="5"/>
            <p:cNvSpPr/>
            <p:nvPr/>
          </p:nvSpPr>
          <p:spPr>
            <a:xfrm flipH="false" flipV="false" rot="0">
              <a:off x="0" y="0"/>
              <a:ext cx="5015509" cy="812800"/>
            </a:xfrm>
            <a:custGeom>
              <a:avLst/>
              <a:gdLst/>
              <a:ahLst/>
              <a:cxnLst/>
              <a:rect r="r" b="b" t="t" l="l"/>
              <a:pathLst>
                <a:path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E83C33"/>
            </a:solidFill>
          </p:spPr>
        </p:sp>
        <p:sp>
          <p:nvSpPr>
            <p:cNvPr name="TextBox 6" id="6"/>
            <p:cNvSpPr txBox="true"/>
            <p:nvPr/>
          </p:nvSpPr>
          <p:spPr>
            <a:xfrm>
              <a:off x="0" y="-47625"/>
              <a:ext cx="5015509"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253768" y="8944415"/>
            <a:ext cx="15921577" cy="3086100"/>
            <a:chOff x="0" y="0"/>
            <a:chExt cx="4193337" cy="812800"/>
          </a:xfrm>
        </p:grpSpPr>
        <p:sp>
          <p:nvSpPr>
            <p:cNvPr name="Freeform 8" id="8"/>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FFC107"/>
            </a:solidFill>
          </p:spPr>
        </p:sp>
        <p:sp>
          <p:nvSpPr>
            <p:cNvPr name="TextBox 9" id="9"/>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5375442" y="8934890"/>
            <a:ext cx="14519442" cy="3086100"/>
            <a:chOff x="0" y="0"/>
            <a:chExt cx="3824051" cy="812800"/>
          </a:xfrm>
        </p:grpSpPr>
        <p:sp>
          <p:nvSpPr>
            <p:cNvPr name="Freeform 11" id="11"/>
            <p:cNvSpPr/>
            <p:nvPr/>
          </p:nvSpPr>
          <p:spPr>
            <a:xfrm flipH="false" flipV="false" rot="0">
              <a:off x="0" y="0"/>
              <a:ext cx="3824051" cy="812800"/>
            </a:xfrm>
            <a:custGeom>
              <a:avLst/>
              <a:gdLst/>
              <a:ahLst/>
              <a:cxnLst/>
              <a:rect r="r" b="b" t="t" l="l"/>
              <a:pathLst>
                <a:path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B50116"/>
            </a:solidFill>
          </p:spPr>
        </p:sp>
        <p:sp>
          <p:nvSpPr>
            <p:cNvPr name="TextBox 12" id="12"/>
            <p:cNvSpPr txBox="true"/>
            <p:nvPr/>
          </p:nvSpPr>
          <p:spPr>
            <a:xfrm>
              <a:off x="0" y="-47625"/>
              <a:ext cx="3824051"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10800000">
            <a:off x="-613633" y="-1543050"/>
            <a:ext cx="15517228" cy="3086100"/>
            <a:chOff x="0" y="0"/>
            <a:chExt cx="4086842" cy="812800"/>
          </a:xfrm>
        </p:grpSpPr>
        <p:sp>
          <p:nvSpPr>
            <p:cNvPr name="Freeform 14" id="14"/>
            <p:cNvSpPr/>
            <p:nvPr/>
          </p:nvSpPr>
          <p:spPr>
            <a:xfrm flipH="false" flipV="false" rot="0">
              <a:off x="0" y="0"/>
              <a:ext cx="4086842" cy="812800"/>
            </a:xfrm>
            <a:custGeom>
              <a:avLst/>
              <a:gdLst/>
              <a:ahLst/>
              <a:cxnLst/>
              <a:rect r="r" b="b" t="t" l="l"/>
              <a:pathLst>
                <a:path h="812800" w="4086842">
                  <a:moveTo>
                    <a:pt x="25445" y="0"/>
                  </a:moveTo>
                  <a:lnTo>
                    <a:pt x="4061397" y="0"/>
                  </a:lnTo>
                  <a:cubicBezTo>
                    <a:pt x="4075450" y="0"/>
                    <a:pt x="4086842" y="11392"/>
                    <a:pt x="4086842" y="25445"/>
                  </a:cubicBezTo>
                  <a:lnTo>
                    <a:pt x="4086842" y="787355"/>
                  </a:lnTo>
                  <a:cubicBezTo>
                    <a:pt x="4086842" y="801408"/>
                    <a:pt x="4075450" y="812800"/>
                    <a:pt x="4061397" y="812800"/>
                  </a:cubicBezTo>
                  <a:lnTo>
                    <a:pt x="25445" y="812800"/>
                  </a:lnTo>
                  <a:cubicBezTo>
                    <a:pt x="11392" y="812800"/>
                    <a:pt x="0" y="801408"/>
                    <a:pt x="0" y="787355"/>
                  </a:cubicBezTo>
                  <a:lnTo>
                    <a:pt x="0" y="25445"/>
                  </a:lnTo>
                  <a:cubicBezTo>
                    <a:pt x="0" y="11392"/>
                    <a:pt x="11392" y="0"/>
                    <a:pt x="25445" y="0"/>
                  </a:cubicBezTo>
                  <a:close/>
                </a:path>
              </a:pathLst>
            </a:custGeom>
            <a:solidFill>
              <a:srgbClr val="E83C33"/>
            </a:solidFill>
          </p:spPr>
        </p:sp>
        <p:sp>
          <p:nvSpPr>
            <p:cNvPr name="TextBox 15" id="15"/>
            <p:cNvSpPr txBox="true"/>
            <p:nvPr/>
          </p:nvSpPr>
          <p:spPr>
            <a:xfrm>
              <a:off x="0" y="-47625"/>
              <a:ext cx="4086842"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10800000">
            <a:off x="2336247" y="-1543050"/>
            <a:ext cx="12973553" cy="3086100"/>
            <a:chOff x="0" y="0"/>
            <a:chExt cx="3416903" cy="812800"/>
          </a:xfrm>
        </p:grpSpPr>
        <p:sp>
          <p:nvSpPr>
            <p:cNvPr name="Freeform 17" id="17"/>
            <p:cNvSpPr/>
            <p:nvPr/>
          </p:nvSpPr>
          <p:spPr>
            <a:xfrm flipH="false" flipV="false" rot="0">
              <a:off x="0" y="0"/>
              <a:ext cx="3416903" cy="812800"/>
            </a:xfrm>
            <a:custGeom>
              <a:avLst/>
              <a:gdLst/>
              <a:ahLst/>
              <a:cxnLst/>
              <a:rect r="r" b="b" t="t" l="l"/>
              <a:pathLst>
                <a:path h="812800" w="3416903">
                  <a:moveTo>
                    <a:pt x="30434" y="0"/>
                  </a:moveTo>
                  <a:lnTo>
                    <a:pt x="3386468" y="0"/>
                  </a:lnTo>
                  <a:cubicBezTo>
                    <a:pt x="3403277" y="0"/>
                    <a:pt x="3416903" y="13626"/>
                    <a:pt x="3416903" y="30434"/>
                  </a:cubicBezTo>
                  <a:lnTo>
                    <a:pt x="3416903" y="782366"/>
                  </a:lnTo>
                  <a:cubicBezTo>
                    <a:pt x="3416903" y="790438"/>
                    <a:pt x="3413696" y="798179"/>
                    <a:pt x="3407989" y="803886"/>
                  </a:cubicBezTo>
                  <a:cubicBezTo>
                    <a:pt x="3402281" y="809594"/>
                    <a:pt x="3394540" y="812800"/>
                    <a:pt x="3386468" y="812800"/>
                  </a:cubicBezTo>
                  <a:lnTo>
                    <a:pt x="30434" y="812800"/>
                  </a:lnTo>
                  <a:cubicBezTo>
                    <a:pt x="22362" y="812800"/>
                    <a:pt x="14621" y="809594"/>
                    <a:pt x="8914" y="803886"/>
                  </a:cubicBezTo>
                  <a:cubicBezTo>
                    <a:pt x="3206" y="798179"/>
                    <a:pt x="0" y="790438"/>
                    <a:pt x="0" y="782366"/>
                  </a:cubicBezTo>
                  <a:lnTo>
                    <a:pt x="0" y="30434"/>
                  </a:lnTo>
                  <a:cubicBezTo>
                    <a:pt x="0" y="22362"/>
                    <a:pt x="3206" y="14621"/>
                    <a:pt x="8914" y="8914"/>
                  </a:cubicBezTo>
                  <a:cubicBezTo>
                    <a:pt x="14621" y="3206"/>
                    <a:pt x="22362" y="0"/>
                    <a:pt x="30434" y="0"/>
                  </a:cubicBezTo>
                  <a:close/>
                </a:path>
              </a:pathLst>
            </a:custGeom>
            <a:solidFill>
              <a:srgbClr val="FFC107"/>
            </a:solidFill>
          </p:spPr>
        </p:sp>
        <p:sp>
          <p:nvSpPr>
            <p:cNvPr name="TextBox 18" id="18"/>
            <p:cNvSpPr txBox="true"/>
            <p:nvPr/>
          </p:nvSpPr>
          <p:spPr>
            <a:xfrm>
              <a:off x="0" y="-47625"/>
              <a:ext cx="3416903"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10800000">
            <a:off x="6837272" y="-1543050"/>
            <a:ext cx="11831036" cy="3086100"/>
            <a:chOff x="0" y="0"/>
            <a:chExt cx="3115993" cy="812800"/>
          </a:xfrm>
        </p:grpSpPr>
        <p:sp>
          <p:nvSpPr>
            <p:cNvPr name="Freeform 20" id="20"/>
            <p:cNvSpPr/>
            <p:nvPr/>
          </p:nvSpPr>
          <p:spPr>
            <a:xfrm flipH="false" flipV="false" rot="0">
              <a:off x="0" y="0"/>
              <a:ext cx="3115993" cy="812800"/>
            </a:xfrm>
            <a:custGeom>
              <a:avLst/>
              <a:gdLst/>
              <a:ahLst/>
              <a:cxnLst/>
              <a:rect r="r" b="b" t="t" l="l"/>
              <a:pathLst>
                <a:path h="812800" w="3115993">
                  <a:moveTo>
                    <a:pt x="33373" y="0"/>
                  </a:moveTo>
                  <a:lnTo>
                    <a:pt x="3082620" y="0"/>
                  </a:lnTo>
                  <a:cubicBezTo>
                    <a:pt x="3091471" y="0"/>
                    <a:pt x="3099960" y="3516"/>
                    <a:pt x="3106218" y="9775"/>
                  </a:cubicBezTo>
                  <a:cubicBezTo>
                    <a:pt x="3112477" y="16033"/>
                    <a:pt x="3115993" y="24522"/>
                    <a:pt x="3115993" y="33373"/>
                  </a:cubicBezTo>
                  <a:lnTo>
                    <a:pt x="3115993" y="779427"/>
                  </a:lnTo>
                  <a:cubicBezTo>
                    <a:pt x="3115993" y="788278"/>
                    <a:pt x="3112477" y="796767"/>
                    <a:pt x="3106218" y="803025"/>
                  </a:cubicBezTo>
                  <a:cubicBezTo>
                    <a:pt x="3099960" y="809284"/>
                    <a:pt x="3091471" y="812800"/>
                    <a:pt x="3082620" y="812800"/>
                  </a:cubicBezTo>
                  <a:lnTo>
                    <a:pt x="33373" y="812800"/>
                  </a:lnTo>
                  <a:cubicBezTo>
                    <a:pt x="24522" y="812800"/>
                    <a:pt x="16033" y="809284"/>
                    <a:pt x="9775" y="803025"/>
                  </a:cubicBezTo>
                  <a:cubicBezTo>
                    <a:pt x="3516" y="796767"/>
                    <a:pt x="0" y="788278"/>
                    <a:pt x="0" y="779427"/>
                  </a:cubicBezTo>
                  <a:lnTo>
                    <a:pt x="0" y="33373"/>
                  </a:lnTo>
                  <a:cubicBezTo>
                    <a:pt x="0" y="24522"/>
                    <a:pt x="3516" y="16033"/>
                    <a:pt x="9775" y="9775"/>
                  </a:cubicBezTo>
                  <a:cubicBezTo>
                    <a:pt x="16033" y="3516"/>
                    <a:pt x="24522" y="0"/>
                    <a:pt x="33373" y="0"/>
                  </a:cubicBezTo>
                  <a:close/>
                </a:path>
              </a:pathLst>
            </a:custGeom>
            <a:solidFill>
              <a:srgbClr val="FD5142"/>
            </a:solidFill>
          </p:spPr>
        </p:sp>
        <p:sp>
          <p:nvSpPr>
            <p:cNvPr name="TextBox 21" id="21"/>
            <p:cNvSpPr txBox="true"/>
            <p:nvPr/>
          </p:nvSpPr>
          <p:spPr>
            <a:xfrm>
              <a:off x="0" y="-47625"/>
              <a:ext cx="3115993" cy="86042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768" y="0"/>
            <a:ext cx="13625853" cy="11111844"/>
            <a:chOff x="0" y="0"/>
            <a:chExt cx="3588702" cy="2926576"/>
          </a:xfrm>
        </p:grpSpPr>
        <p:sp>
          <p:nvSpPr>
            <p:cNvPr name="Freeform 3" id="3"/>
            <p:cNvSpPr/>
            <p:nvPr/>
          </p:nvSpPr>
          <p:spPr>
            <a:xfrm flipH="false" flipV="false" rot="0">
              <a:off x="0" y="0"/>
              <a:ext cx="3588702" cy="2926576"/>
            </a:xfrm>
            <a:custGeom>
              <a:avLst/>
              <a:gdLst/>
              <a:ahLst/>
              <a:cxnLst/>
              <a:rect r="r" b="b" t="t" l="l"/>
              <a:pathLst>
                <a:path h="2926576" w="3588702">
                  <a:moveTo>
                    <a:pt x="56818" y="0"/>
                  </a:moveTo>
                  <a:lnTo>
                    <a:pt x="3531884" y="0"/>
                  </a:lnTo>
                  <a:cubicBezTo>
                    <a:pt x="3563264" y="0"/>
                    <a:pt x="3588702" y="25438"/>
                    <a:pt x="3588702" y="56818"/>
                  </a:cubicBezTo>
                  <a:lnTo>
                    <a:pt x="3588702" y="2869758"/>
                  </a:lnTo>
                  <a:cubicBezTo>
                    <a:pt x="3588702" y="2884827"/>
                    <a:pt x="3582716" y="2899279"/>
                    <a:pt x="3572060" y="2909934"/>
                  </a:cubicBezTo>
                  <a:cubicBezTo>
                    <a:pt x="3561405" y="2920590"/>
                    <a:pt x="3546953" y="2926576"/>
                    <a:pt x="3531884" y="2926576"/>
                  </a:cubicBezTo>
                  <a:lnTo>
                    <a:pt x="56818" y="2926576"/>
                  </a:lnTo>
                  <a:cubicBezTo>
                    <a:pt x="25438" y="2926576"/>
                    <a:pt x="0" y="2901138"/>
                    <a:pt x="0" y="2869758"/>
                  </a:cubicBezTo>
                  <a:lnTo>
                    <a:pt x="0" y="56818"/>
                  </a:lnTo>
                  <a:cubicBezTo>
                    <a:pt x="0" y="41749"/>
                    <a:pt x="5986" y="27297"/>
                    <a:pt x="16642" y="16642"/>
                  </a:cubicBezTo>
                  <a:cubicBezTo>
                    <a:pt x="27297" y="5986"/>
                    <a:pt x="41749" y="0"/>
                    <a:pt x="56818" y="0"/>
                  </a:cubicBezTo>
                  <a:close/>
                </a:path>
              </a:pathLst>
            </a:custGeom>
            <a:solidFill>
              <a:srgbClr val="FFC107"/>
            </a:solidFill>
          </p:spPr>
        </p:sp>
        <p:sp>
          <p:nvSpPr>
            <p:cNvPr name="TextBox 4" id="4"/>
            <p:cNvSpPr txBox="true"/>
            <p:nvPr/>
          </p:nvSpPr>
          <p:spPr>
            <a:xfrm>
              <a:off x="0" y="-47625"/>
              <a:ext cx="3588702" cy="297420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55259" y="9058715"/>
            <a:ext cx="19043259" cy="3086100"/>
            <a:chOff x="0" y="0"/>
            <a:chExt cx="5015509" cy="812800"/>
          </a:xfrm>
        </p:grpSpPr>
        <p:sp>
          <p:nvSpPr>
            <p:cNvPr name="Freeform 6" id="6"/>
            <p:cNvSpPr/>
            <p:nvPr/>
          </p:nvSpPr>
          <p:spPr>
            <a:xfrm flipH="false" flipV="false" rot="0">
              <a:off x="0" y="0"/>
              <a:ext cx="5015509" cy="812800"/>
            </a:xfrm>
            <a:custGeom>
              <a:avLst/>
              <a:gdLst/>
              <a:ahLst/>
              <a:cxnLst/>
              <a:rect r="r" b="b" t="t" l="l"/>
              <a:pathLst>
                <a:path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C107"/>
            </a:solidFill>
          </p:spPr>
        </p:sp>
        <p:sp>
          <p:nvSpPr>
            <p:cNvPr name="TextBox 7" id="7"/>
            <p:cNvSpPr txBox="true"/>
            <p:nvPr/>
          </p:nvSpPr>
          <p:spPr>
            <a:xfrm>
              <a:off x="0" y="-47625"/>
              <a:ext cx="5015509"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53768" y="9058715"/>
            <a:ext cx="15921577" cy="3086100"/>
            <a:chOff x="0" y="0"/>
            <a:chExt cx="4193337" cy="812800"/>
          </a:xfrm>
        </p:grpSpPr>
        <p:sp>
          <p:nvSpPr>
            <p:cNvPr name="Freeform 9" id="9"/>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E83C33"/>
            </a:solidFill>
          </p:spPr>
        </p:sp>
        <p:sp>
          <p:nvSpPr>
            <p:cNvPr name="TextBox 10" id="10"/>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375442" y="9058715"/>
            <a:ext cx="14519442" cy="3086100"/>
            <a:chOff x="0" y="0"/>
            <a:chExt cx="3824051" cy="812800"/>
          </a:xfrm>
        </p:grpSpPr>
        <p:sp>
          <p:nvSpPr>
            <p:cNvPr name="Freeform 12" id="12"/>
            <p:cNvSpPr/>
            <p:nvPr/>
          </p:nvSpPr>
          <p:spPr>
            <a:xfrm flipH="false" flipV="false" rot="0">
              <a:off x="0" y="0"/>
              <a:ext cx="3824051" cy="812800"/>
            </a:xfrm>
            <a:custGeom>
              <a:avLst/>
              <a:gdLst/>
              <a:ahLst/>
              <a:cxnLst/>
              <a:rect r="r" b="b" t="t" l="l"/>
              <a:pathLst>
                <a:path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C8131D"/>
            </a:solidFill>
          </p:spPr>
        </p:sp>
        <p:sp>
          <p:nvSpPr>
            <p:cNvPr name="TextBox 13" id="13"/>
            <p:cNvSpPr txBox="true"/>
            <p:nvPr/>
          </p:nvSpPr>
          <p:spPr>
            <a:xfrm>
              <a:off x="0" y="-47625"/>
              <a:ext cx="3824051" cy="860425"/>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3093497" y="1461053"/>
            <a:ext cx="4600931" cy="6895129"/>
          </a:xfrm>
          <a:custGeom>
            <a:avLst/>
            <a:gdLst/>
            <a:ahLst/>
            <a:cxnLst/>
            <a:rect r="r" b="b" t="t" l="l"/>
            <a:pathLst>
              <a:path h="6895129" w="4600931">
                <a:moveTo>
                  <a:pt x="0" y="0"/>
                </a:moveTo>
                <a:lnTo>
                  <a:pt x="4600931" y="0"/>
                </a:lnTo>
                <a:lnTo>
                  <a:pt x="4600931" y="6895128"/>
                </a:lnTo>
                <a:lnTo>
                  <a:pt x="0" y="689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028700" y="2451282"/>
            <a:ext cx="3315185" cy="47625"/>
            <a:chOff x="0" y="0"/>
            <a:chExt cx="873135" cy="12543"/>
          </a:xfrm>
        </p:grpSpPr>
        <p:sp>
          <p:nvSpPr>
            <p:cNvPr name="Freeform 16" id="16"/>
            <p:cNvSpPr/>
            <p:nvPr/>
          </p:nvSpPr>
          <p:spPr>
            <a:xfrm flipH="false" flipV="false" rot="0">
              <a:off x="0" y="0"/>
              <a:ext cx="873135" cy="12543"/>
            </a:xfrm>
            <a:custGeom>
              <a:avLst/>
              <a:gdLst/>
              <a:ahLst/>
              <a:cxnLst/>
              <a:rect r="r" b="b" t="t" l="l"/>
              <a:pathLst>
                <a:path h="12543" w="873135">
                  <a:moveTo>
                    <a:pt x="6272" y="0"/>
                  </a:moveTo>
                  <a:lnTo>
                    <a:pt x="866864" y="0"/>
                  </a:lnTo>
                  <a:cubicBezTo>
                    <a:pt x="868527" y="0"/>
                    <a:pt x="870122" y="661"/>
                    <a:pt x="871298" y="1837"/>
                  </a:cubicBezTo>
                  <a:cubicBezTo>
                    <a:pt x="872474" y="3013"/>
                    <a:pt x="873135" y="4608"/>
                    <a:pt x="873135" y="6272"/>
                  </a:cubicBezTo>
                  <a:lnTo>
                    <a:pt x="873135" y="6272"/>
                  </a:lnTo>
                  <a:cubicBezTo>
                    <a:pt x="873135" y="7935"/>
                    <a:pt x="872474" y="9530"/>
                    <a:pt x="871298" y="10706"/>
                  </a:cubicBezTo>
                  <a:cubicBezTo>
                    <a:pt x="870122" y="11882"/>
                    <a:pt x="868527" y="12543"/>
                    <a:pt x="86686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p:spPr>
        </p:sp>
        <p:sp>
          <p:nvSpPr>
            <p:cNvPr name="TextBox 17" id="17"/>
            <p:cNvSpPr txBox="true"/>
            <p:nvPr/>
          </p:nvSpPr>
          <p:spPr>
            <a:xfrm>
              <a:off x="0" y="-47625"/>
              <a:ext cx="873135" cy="60168"/>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201251" y="1104900"/>
            <a:ext cx="3602323" cy="757153"/>
          </a:xfrm>
          <a:prstGeom prst="rect">
            <a:avLst/>
          </a:prstGeom>
        </p:spPr>
        <p:txBody>
          <a:bodyPr anchor="t" rtlCol="false" tIns="0" lIns="0" bIns="0" rIns="0">
            <a:spAutoFit/>
          </a:bodyPr>
          <a:lstStyle/>
          <a:p>
            <a:pPr>
              <a:lnSpc>
                <a:spcPts val="5858"/>
              </a:lnSpc>
            </a:pPr>
            <a:r>
              <a:rPr lang="en-US" sz="5475" spc="547">
                <a:solidFill>
                  <a:srgbClr val="000000"/>
                </a:solidFill>
                <a:latin typeface="League Spartan"/>
              </a:rPr>
              <a:t>AGENDA</a:t>
            </a:r>
          </a:p>
        </p:txBody>
      </p:sp>
      <p:sp>
        <p:nvSpPr>
          <p:cNvPr name="TextBox 19" id="19"/>
          <p:cNvSpPr txBox="true"/>
          <p:nvPr/>
        </p:nvSpPr>
        <p:spPr>
          <a:xfrm rot="0">
            <a:off x="1028700" y="3215072"/>
            <a:ext cx="3774875" cy="3107841"/>
          </a:xfrm>
          <a:prstGeom prst="rect">
            <a:avLst/>
          </a:prstGeom>
        </p:spPr>
        <p:txBody>
          <a:bodyPr anchor="t" rtlCol="false" tIns="0" lIns="0" bIns="0" rIns="0">
            <a:spAutoFit/>
          </a:bodyPr>
          <a:lstStyle/>
          <a:p>
            <a:pPr marL="635556" indent="-317778" lvl="1">
              <a:lnSpc>
                <a:spcPts val="6211"/>
              </a:lnSpc>
              <a:buFont typeface="Arial"/>
              <a:buChar char="•"/>
            </a:pPr>
            <a:r>
              <a:rPr lang="en-US" sz="2943" spc="294">
                <a:solidFill>
                  <a:srgbClr val="000000"/>
                </a:solidFill>
                <a:latin typeface="Roboto Bold"/>
              </a:rPr>
              <a:t>ABOUT US</a:t>
            </a:r>
          </a:p>
          <a:p>
            <a:pPr marL="635556" indent="-317778" lvl="1">
              <a:lnSpc>
                <a:spcPts val="6211"/>
              </a:lnSpc>
              <a:buFont typeface="Arial"/>
              <a:buChar char="•"/>
            </a:pPr>
            <a:r>
              <a:rPr lang="en-US" sz="2943" spc="294">
                <a:solidFill>
                  <a:srgbClr val="000000"/>
                </a:solidFill>
                <a:latin typeface="Roboto Bold"/>
              </a:rPr>
              <a:t>HISTORY</a:t>
            </a:r>
          </a:p>
          <a:p>
            <a:pPr marL="635556" indent="-317778" lvl="1">
              <a:lnSpc>
                <a:spcPts val="6211"/>
              </a:lnSpc>
              <a:buFont typeface="Arial"/>
              <a:buChar char="•"/>
            </a:pPr>
            <a:r>
              <a:rPr lang="en-US" sz="2943" spc="294">
                <a:solidFill>
                  <a:srgbClr val="000000"/>
                </a:solidFill>
                <a:latin typeface="Roboto Bold"/>
              </a:rPr>
              <a:t>OUR VISION</a:t>
            </a:r>
          </a:p>
          <a:p>
            <a:pPr marL="635556" indent="-317778" lvl="1">
              <a:lnSpc>
                <a:spcPts val="6211"/>
              </a:lnSpc>
              <a:buFont typeface="Arial"/>
              <a:buChar char="•"/>
            </a:pPr>
            <a:r>
              <a:rPr lang="en-US" sz="2943" spc="294">
                <a:solidFill>
                  <a:srgbClr val="000000"/>
                </a:solidFill>
                <a:latin typeface="Roboto Bold"/>
              </a:rPr>
              <a:t>OUR MISSION</a:t>
            </a:r>
          </a:p>
        </p:txBody>
      </p:sp>
      <p:sp>
        <p:nvSpPr>
          <p:cNvPr name="TextBox 20" id="20"/>
          <p:cNvSpPr txBox="true"/>
          <p:nvPr/>
        </p:nvSpPr>
        <p:spPr>
          <a:xfrm rot="0">
            <a:off x="5959470" y="3215072"/>
            <a:ext cx="3774875" cy="3107841"/>
          </a:xfrm>
          <a:prstGeom prst="rect">
            <a:avLst/>
          </a:prstGeom>
        </p:spPr>
        <p:txBody>
          <a:bodyPr anchor="t" rtlCol="false" tIns="0" lIns="0" bIns="0" rIns="0">
            <a:spAutoFit/>
          </a:bodyPr>
          <a:lstStyle/>
          <a:p>
            <a:pPr marL="635556" indent="-317778" lvl="1">
              <a:lnSpc>
                <a:spcPts val="6211"/>
              </a:lnSpc>
              <a:buFont typeface="Arial"/>
              <a:buChar char="•"/>
            </a:pPr>
            <a:r>
              <a:rPr lang="en-US" sz="2943" spc="294">
                <a:solidFill>
                  <a:srgbClr val="000000"/>
                </a:solidFill>
                <a:latin typeface="Roboto Bold"/>
              </a:rPr>
              <a:t>OUR SERVICES</a:t>
            </a:r>
          </a:p>
          <a:p>
            <a:pPr marL="635556" indent="-317778" lvl="1">
              <a:lnSpc>
                <a:spcPts val="6211"/>
              </a:lnSpc>
              <a:buFont typeface="Arial"/>
              <a:buChar char="•"/>
            </a:pPr>
            <a:r>
              <a:rPr lang="en-US" sz="2943" spc="294">
                <a:solidFill>
                  <a:srgbClr val="000000"/>
                </a:solidFill>
                <a:latin typeface="Roboto Bold"/>
              </a:rPr>
              <a:t>FACILITIES</a:t>
            </a:r>
          </a:p>
          <a:p>
            <a:pPr marL="635556" indent="-317778" lvl="1">
              <a:lnSpc>
                <a:spcPts val="6211"/>
              </a:lnSpc>
              <a:buFont typeface="Arial"/>
              <a:buChar char="•"/>
            </a:pPr>
            <a:r>
              <a:rPr lang="en-US" sz="2943" spc="294">
                <a:solidFill>
                  <a:srgbClr val="000000"/>
                </a:solidFill>
                <a:latin typeface="Roboto Bold"/>
              </a:rPr>
              <a:t>DOCTOR TEAM</a:t>
            </a:r>
          </a:p>
          <a:p>
            <a:pPr marL="635556" indent="-317778" lvl="1">
              <a:lnSpc>
                <a:spcPts val="6211"/>
              </a:lnSpc>
              <a:buFont typeface="Arial"/>
              <a:buChar char="•"/>
            </a:pPr>
            <a:r>
              <a:rPr lang="en-US" sz="2943" spc="294">
                <a:solidFill>
                  <a:srgbClr val="000000"/>
                </a:solidFill>
                <a:latin typeface="Roboto Bold"/>
              </a:rPr>
              <a:t>GET IN TOUCH</a:t>
            </a: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5259" y="9058715"/>
            <a:ext cx="19043259" cy="3086100"/>
            <a:chOff x="0" y="0"/>
            <a:chExt cx="5015509" cy="812800"/>
          </a:xfrm>
        </p:grpSpPr>
        <p:sp>
          <p:nvSpPr>
            <p:cNvPr name="Freeform 3" id="3"/>
            <p:cNvSpPr/>
            <p:nvPr/>
          </p:nvSpPr>
          <p:spPr>
            <a:xfrm flipH="false" flipV="false" rot="0">
              <a:off x="0" y="0"/>
              <a:ext cx="5015509" cy="812800"/>
            </a:xfrm>
            <a:custGeom>
              <a:avLst/>
              <a:gdLst/>
              <a:ahLst/>
              <a:cxnLst/>
              <a:rect r="r" b="b" t="t" l="l"/>
              <a:pathLst>
                <a:path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C8131D"/>
            </a:solidFill>
          </p:spPr>
        </p:sp>
        <p:sp>
          <p:nvSpPr>
            <p:cNvPr name="TextBox 4" id="4"/>
            <p:cNvSpPr txBox="true"/>
            <p:nvPr/>
          </p:nvSpPr>
          <p:spPr>
            <a:xfrm>
              <a:off x="0" y="-47625"/>
              <a:ext cx="5015509"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3768" y="9058715"/>
            <a:ext cx="15921577" cy="3086100"/>
            <a:chOff x="0" y="0"/>
            <a:chExt cx="4193337" cy="812800"/>
          </a:xfrm>
        </p:grpSpPr>
        <p:sp>
          <p:nvSpPr>
            <p:cNvPr name="Freeform 6" id="6"/>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E83C33"/>
            </a:solidFill>
          </p:spPr>
        </p:sp>
        <p:sp>
          <p:nvSpPr>
            <p:cNvPr name="TextBox 7" id="7"/>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375442" y="9058715"/>
            <a:ext cx="14519442" cy="3086100"/>
            <a:chOff x="0" y="0"/>
            <a:chExt cx="3824051" cy="812800"/>
          </a:xfrm>
        </p:grpSpPr>
        <p:sp>
          <p:nvSpPr>
            <p:cNvPr name="Freeform 9" id="9"/>
            <p:cNvSpPr/>
            <p:nvPr/>
          </p:nvSpPr>
          <p:spPr>
            <a:xfrm flipH="false" flipV="false" rot="0">
              <a:off x="0" y="0"/>
              <a:ext cx="3824051" cy="812800"/>
            </a:xfrm>
            <a:custGeom>
              <a:avLst/>
              <a:gdLst/>
              <a:ahLst/>
              <a:cxnLst/>
              <a:rect r="r" b="b" t="t" l="l"/>
              <a:pathLst>
                <a:path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FFC107"/>
            </a:solidFill>
          </p:spPr>
        </p:sp>
        <p:sp>
          <p:nvSpPr>
            <p:cNvPr name="TextBox 10" id="10"/>
            <p:cNvSpPr txBox="true"/>
            <p:nvPr/>
          </p:nvSpPr>
          <p:spPr>
            <a:xfrm>
              <a:off x="0" y="-47625"/>
              <a:ext cx="3824051" cy="86042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84121" y="1717779"/>
            <a:ext cx="6709075" cy="6379721"/>
          </a:xfrm>
          <a:custGeom>
            <a:avLst/>
            <a:gdLst/>
            <a:ahLst/>
            <a:cxnLst/>
            <a:rect r="r" b="b" t="t" l="l"/>
            <a:pathLst>
              <a:path h="6379721" w="6709075">
                <a:moveTo>
                  <a:pt x="0" y="0"/>
                </a:moveTo>
                <a:lnTo>
                  <a:pt x="6709075" y="0"/>
                </a:lnTo>
                <a:lnTo>
                  <a:pt x="6709075" y="6379721"/>
                </a:lnTo>
                <a:lnTo>
                  <a:pt x="0" y="63797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8092619" y="1095375"/>
            <a:ext cx="4361156" cy="767596"/>
          </a:xfrm>
          <a:prstGeom prst="rect">
            <a:avLst/>
          </a:prstGeom>
        </p:spPr>
        <p:txBody>
          <a:bodyPr anchor="t" rtlCol="false" tIns="0" lIns="0" bIns="0" rIns="0">
            <a:spAutoFit/>
          </a:bodyPr>
          <a:lstStyle/>
          <a:p>
            <a:pPr>
              <a:lnSpc>
                <a:spcPts val="5918"/>
              </a:lnSpc>
            </a:pPr>
            <a:r>
              <a:rPr lang="en-US" sz="5531" spc="553">
                <a:solidFill>
                  <a:srgbClr val="000000"/>
                </a:solidFill>
                <a:latin typeface="League Spartan"/>
              </a:rPr>
              <a:t>ABOUT US</a:t>
            </a:r>
          </a:p>
        </p:txBody>
      </p:sp>
      <p:sp>
        <p:nvSpPr>
          <p:cNvPr name="TextBox 13" id="13"/>
          <p:cNvSpPr txBox="true"/>
          <p:nvPr/>
        </p:nvSpPr>
        <p:spPr>
          <a:xfrm rot="0">
            <a:off x="8081551" y="2136295"/>
            <a:ext cx="8992096" cy="6534796"/>
          </a:xfrm>
          <a:prstGeom prst="rect">
            <a:avLst/>
          </a:prstGeom>
        </p:spPr>
        <p:txBody>
          <a:bodyPr anchor="t" rtlCol="false" tIns="0" lIns="0" bIns="0" rIns="0">
            <a:spAutoFit/>
          </a:bodyPr>
          <a:lstStyle/>
          <a:p>
            <a:pPr algn="just">
              <a:lnSpc>
                <a:spcPts val="3298"/>
              </a:lnSpc>
            </a:pPr>
            <a:r>
              <a:rPr lang="en-US" sz="2128" spc="395">
                <a:solidFill>
                  <a:srgbClr val="000000"/>
                </a:solidFill>
                <a:latin typeface="Roboto Bold"/>
              </a:rPr>
              <a:t>WELCOME TO HEALTHVAULT, YOUR DIGITAL SANCTUARY FOR COMPREHENSIVE HEALTHCARE MANAGEMENT. OUR INNOVATIVE PLATFORM EMPOWERS PATIENTS TO SECURELY STORE AND MANAGE ALL THEIR HEALTH-RELATED DOCUMENTS, FROM MEDICAL RECORDS AND TEST RESULTS TO PRESCRIPTION FILES AND WELLNESS PLANS. BY CREATING A PERSONALIZED ID, PATIENTS CAN EFFORTLESSLY ORGANIZE AND ACCESS THEIR HEALTH INFORMATION ANYTIME, ANYWHERE. ADDITIONALLY, HEALTHVAULT FACILITATES SEAMLESS COMMUNICATION BETWEEN PATIENTS AND HEALTHCARE PROVIDERS, ALLOWING DOCTORS TO SECURELY ACCESS PATIENT RECORDS THROUGH THEIR UNIQUE ID</a:t>
            </a:r>
          </a:p>
          <a:p>
            <a:pPr algn="just">
              <a:lnSpc>
                <a:spcPts val="3298"/>
              </a:lnSpc>
            </a:pP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768" y="0"/>
            <a:ext cx="13625853" cy="11111844"/>
            <a:chOff x="0" y="0"/>
            <a:chExt cx="3588702" cy="2926576"/>
          </a:xfrm>
        </p:grpSpPr>
        <p:sp>
          <p:nvSpPr>
            <p:cNvPr name="Freeform 3" id="3"/>
            <p:cNvSpPr/>
            <p:nvPr/>
          </p:nvSpPr>
          <p:spPr>
            <a:xfrm flipH="false" flipV="false" rot="0">
              <a:off x="0" y="0"/>
              <a:ext cx="3588702" cy="2926576"/>
            </a:xfrm>
            <a:custGeom>
              <a:avLst/>
              <a:gdLst/>
              <a:ahLst/>
              <a:cxnLst/>
              <a:rect r="r" b="b" t="t" l="l"/>
              <a:pathLst>
                <a:path h="2926576" w="3588702">
                  <a:moveTo>
                    <a:pt x="56818" y="0"/>
                  </a:moveTo>
                  <a:lnTo>
                    <a:pt x="3531884" y="0"/>
                  </a:lnTo>
                  <a:cubicBezTo>
                    <a:pt x="3563264" y="0"/>
                    <a:pt x="3588702" y="25438"/>
                    <a:pt x="3588702" y="56818"/>
                  </a:cubicBezTo>
                  <a:lnTo>
                    <a:pt x="3588702" y="2869758"/>
                  </a:lnTo>
                  <a:cubicBezTo>
                    <a:pt x="3588702" y="2884827"/>
                    <a:pt x="3582716" y="2899279"/>
                    <a:pt x="3572060" y="2909934"/>
                  </a:cubicBezTo>
                  <a:cubicBezTo>
                    <a:pt x="3561405" y="2920590"/>
                    <a:pt x="3546953" y="2926576"/>
                    <a:pt x="3531884" y="2926576"/>
                  </a:cubicBezTo>
                  <a:lnTo>
                    <a:pt x="56818" y="2926576"/>
                  </a:lnTo>
                  <a:cubicBezTo>
                    <a:pt x="25438" y="2926576"/>
                    <a:pt x="0" y="2901138"/>
                    <a:pt x="0" y="2869758"/>
                  </a:cubicBezTo>
                  <a:lnTo>
                    <a:pt x="0" y="56818"/>
                  </a:lnTo>
                  <a:cubicBezTo>
                    <a:pt x="0" y="41749"/>
                    <a:pt x="5986" y="27297"/>
                    <a:pt x="16642" y="16642"/>
                  </a:cubicBezTo>
                  <a:cubicBezTo>
                    <a:pt x="27297" y="5986"/>
                    <a:pt x="41749" y="0"/>
                    <a:pt x="56818" y="0"/>
                  </a:cubicBezTo>
                  <a:close/>
                </a:path>
              </a:pathLst>
            </a:custGeom>
            <a:solidFill>
              <a:srgbClr val="C8131D"/>
            </a:solidFill>
          </p:spPr>
        </p:sp>
        <p:sp>
          <p:nvSpPr>
            <p:cNvPr name="TextBox 4" id="4"/>
            <p:cNvSpPr txBox="true"/>
            <p:nvPr/>
          </p:nvSpPr>
          <p:spPr>
            <a:xfrm>
              <a:off x="0" y="-47625"/>
              <a:ext cx="3588702" cy="297420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55259" y="9058715"/>
            <a:ext cx="19043259" cy="3086100"/>
            <a:chOff x="0" y="0"/>
            <a:chExt cx="5015509" cy="812800"/>
          </a:xfrm>
        </p:grpSpPr>
        <p:sp>
          <p:nvSpPr>
            <p:cNvPr name="Freeform 6" id="6"/>
            <p:cNvSpPr/>
            <p:nvPr/>
          </p:nvSpPr>
          <p:spPr>
            <a:xfrm flipH="false" flipV="false" rot="0">
              <a:off x="0" y="0"/>
              <a:ext cx="5015509" cy="812800"/>
            </a:xfrm>
            <a:custGeom>
              <a:avLst/>
              <a:gdLst/>
              <a:ahLst/>
              <a:cxnLst/>
              <a:rect r="r" b="b" t="t" l="l"/>
              <a:pathLst>
                <a:path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p:spPr>
        </p:sp>
        <p:sp>
          <p:nvSpPr>
            <p:cNvPr name="TextBox 7" id="7"/>
            <p:cNvSpPr txBox="true"/>
            <p:nvPr/>
          </p:nvSpPr>
          <p:spPr>
            <a:xfrm>
              <a:off x="0" y="-47625"/>
              <a:ext cx="5015509"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559158" y="9058715"/>
            <a:ext cx="15921577" cy="3086100"/>
            <a:chOff x="0" y="0"/>
            <a:chExt cx="4193337" cy="812800"/>
          </a:xfrm>
        </p:grpSpPr>
        <p:sp>
          <p:nvSpPr>
            <p:cNvPr name="Freeform 9" id="9"/>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FFC107"/>
            </a:solidFill>
          </p:spPr>
        </p:sp>
        <p:sp>
          <p:nvSpPr>
            <p:cNvPr name="TextBox 10" id="10"/>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53768" y="9058715"/>
            <a:ext cx="15921577" cy="3086100"/>
            <a:chOff x="0" y="0"/>
            <a:chExt cx="4193337" cy="812800"/>
          </a:xfrm>
        </p:grpSpPr>
        <p:sp>
          <p:nvSpPr>
            <p:cNvPr name="Freeform 12" id="12"/>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FD5142"/>
            </a:solidFill>
          </p:spPr>
        </p:sp>
        <p:sp>
          <p:nvSpPr>
            <p:cNvPr name="TextBox 13" id="13"/>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5375442" y="9058715"/>
            <a:ext cx="14519442" cy="3086100"/>
            <a:chOff x="0" y="0"/>
            <a:chExt cx="3824051" cy="812800"/>
          </a:xfrm>
        </p:grpSpPr>
        <p:sp>
          <p:nvSpPr>
            <p:cNvPr name="Freeform 15" id="15"/>
            <p:cNvSpPr/>
            <p:nvPr/>
          </p:nvSpPr>
          <p:spPr>
            <a:xfrm flipH="false" flipV="false" rot="0">
              <a:off x="0" y="0"/>
              <a:ext cx="3824051" cy="812800"/>
            </a:xfrm>
            <a:custGeom>
              <a:avLst/>
              <a:gdLst/>
              <a:ahLst/>
              <a:cxnLst/>
              <a:rect r="r" b="b" t="t" l="l"/>
              <a:pathLst>
                <a:path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E83C33"/>
            </a:solidFill>
          </p:spPr>
        </p:sp>
        <p:sp>
          <p:nvSpPr>
            <p:cNvPr name="TextBox 16" id="16"/>
            <p:cNvSpPr txBox="true"/>
            <p:nvPr/>
          </p:nvSpPr>
          <p:spPr>
            <a:xfrm>
              <a:off x="0" y="-47625"/>
              <a:ext cx="3824051"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28700" y="2451217"/>
            <a:ext cx="4530458" cy="47690"/>
            <a:chOff x="0" y="0"/>
            <a:chExt cx="1193207" cy="12560"/>
          </a:xfrm>
        </p:grpSpPr>
        <p:sp>
          <p:nvSpPr>
            <p:cNvPr name="Freeform 18" id="18"/>
            <p:cNvSpPr/>
            <p:nvPr/>
          </p:nvSpPr>
          <p:spPr>
            <a:xfrm flipH="false" flipV="false" rot="0">
              <a:off x="0" y="0"/>
              <a:ext cx="1193207" cy="12560"/>
            </a:xfrm>
            <a:custGeom>
              <a:avLst/>
              <a:gdLst/>
              <a:ahLst/>
              <a:cxnLst/>
              <a:rect r="r" b="b" t="t" l="l"/>
              <a:pathLst>
                <a:path h="12560" w="1193207">
                  <a:moveTo>
                    <a:pt x="6280" y="0"/>
                  </a:moveTo>
                  <a:lnTo>
                    <a:pt x="1186927" y="0"/>
                  </a:lnTo>
                  <a:cubicBezTo>
                    <a:pt x="1190395" y="0"/>
                    <a:pt x="1193207" y="2812"/>
                    <a:pt x="1193207" y="6280"/>
                  </a:cubicBezTo>
                  <a:lnTo>
                    <a:pt x="1193207" y="6280"/>
                  </a:lnTo>
                  <a:cubicBezTo>
                    <a:pt x="1193207" y="7946"/>
                    <a:pt x="1192545" y="9543"/>
                    <a:pt x="1191368" y="10721"/>
                  </a:cubicBezTo>
                  <a:cubicBezTo>
                    <a:pt x="1190190" y="11899"/>
                    <a:pt x="1188593" y="12560"/>
                    <a:pt x="1186927" y="12560"/>
                  </a:cubicBezTo>
                  <a:lnTo>
                    <a:pt x="6280" y="12560"/>
                  </a:lnTo>
                  <a:cubicBezTo>
                    <a:pt x="4615" y="12560"/>
                    <a:pt x="3017" y="11899"/>
                    <a:pt x="1839" y="10721"/>
                  </a:cubicBezTo>
                  <a:cubicBezTo>
                    <a:pt x="662" y="9543"/>
                    <a:pt x="0" y="7946"/>
                    <a:pt x="0" y="6280"/>
                  </a:cubicBezTo>
                  <a:lnTo>
                    <a:pt x="0" y="6280"/>
                  </a:lnTo>
                  <a:cubicBezTo>
                    <a:pt x="0" y="4615"/>
                    <a:pt x="662" y="3017"/>
                    <a:pt x="1839" y="1839"/>
                  </a:cubicBezTo>
                  <a:cubicBezTo>
                    <a:pt x="3017" y="662"/>
                    <a:pt x="4615" y="0"/>
                    <a:pt x="6280" y="0"/>
                  </a:cubicBezTo>
                  <a:close/>
                </a:path>
              </a:pathLst>
            </a:custGeom>
            <a:solidFill>
              <a:srgbClr val="FFFFFF"/>
            </a:solidFill>
          </p:spPr>
        </p:sp>
        <p:sp>
          <p:nvSpPr>
            <p:cNvPr name="TextBox 19" id="19"/>
            <p:cNvSpPr txBox="true"/>
            <p:nvPr/>
          </p:nvSpPr>
          <p:spPr>
            <a:xfrm>
              <a:off x="0" y="-47625"/>
              <a:ext cx="1193207" cy="6018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201251" y="1095375"/>
            <a:ext cx="4912704" cy="723986"/>
          </a:xfrm>
          <a:prstGeom prst="rect">
            <a:avLst/>
          </a:prstGeom>
        </p:spPr>
        <p:txBody>
          <a:bodyPr anchor="t" rtlCol="false" tIns="0" lIns="0" bIns="0" rIns="0">
            <a:spAutoFit/>
          </a:bodyPr>
          <a:lstStyle/>
          <a:p>
            <a:pPr>
              <a:lnSpc>
                <a:spcPts val="5561"/>
              </a:lnSpc>
            </a:pPr>
            <a:r>
              <a:rPr lang="en-US" sz="5197" spc="519">
                <a:solidFill>
                  <a:srgbClr val="FFFFFF"/>
                </a:solidFill>
                <a:latin typeface="League Spartan"/>
              </a:rPr>
              <a:t>OUR VISION</a:t>
            </a:r>
          </a:p>
        </p:txBody>
      </p:sp>
      <p:sp>
        <p:nvSpPr>
          <p:cNvPr name="TextBox 21" id="21"/>
          <p:cNvSpPr txBox="true"/>
          <p:nvPr/>
        </p:nvSpPr>
        <p:spPr>
          <a:xfrm rot="0">
            <a:off x="970214" y="3060049"/>
            <a:ext cx="8764131" cy="3906133"/>
          </a:xfrm>
          <a:prstGeom prst="rect">
            <a:avLst/>
          </a:prstGeom>
        </p:spPr>
        <p:txBody>
          <a:bodyPr anchor="t" rtlCol="false" tIns="0" lIns="0" bIns="0" rIns="0">
            <a:spAutoFit/>
          </a:bodyPr>
          <a:lstStyle/>
          <a:p>
            <a:pPr algn="just">
              <a:lnSpc>
                <a:spcPts val="3101"/>
              </a:lnSpc>
            </a:pPr>
            <a:r>
              <a:rPr lang="en-US" sz="2215" spc="221">
                <a:solidFill>
                  <a:srgbClr val="FFFFFF"/>
                </a:solidFill>
                <a:latin typeface="Roboto Bold"/>
              </a:rPr>
              <a:t>EMPOWERING HEALTH, TRANSFORMING LIVES: OUR VISION IS TO PIONEER A HEALTHIER FUTURE BY DELIVERING EXCEPTIONAL MEDICAL CARE WITH COMPASSION AND INNOVATION. WE ENVISION A COMMUNITY WHERE EVERY INDIVIDUAL RECEIVES PERSONALIZED, STATE-OF-THE-ART HEALTHCARE, FOSTERING WELL-BEING AND VITALITY. TOGETHER, WE STRIVE TO BE A BEACON OF HEALTH, CREATING A LASTING IMPACT ON LIVES AND INSPIRING A PARADIGM SHIFT IN HEALTHCARE EXCELLENCE.</a:t>
            </a:r>
          </a:p>
        </p:txBody>
      </p:sp>
      <p:sp>
        <p:nvSpPr>
          <p:cNvPr name="Freeform 22" id="22"/>
          <p:cNvSpPr/>
          <p:nvPr/>
        </p:nvSpPr>
        <p:spPr>
          <a:xfrm flipH="true" flipV="false" rot="0">
            <a:off x="12995720" y="1502244"/>
            <a:ext cx="4263580" cy="7282512"/>
          </a:xfrm>
          <a:custGeom>
            <a:avLst/>
            <a:gdLst/>
            <a:ahLst/>
            <a:cxnLst/>
            <a:rect r="r" b="b" t="t" l="l"/>
            <a:pathLst>
              <a:path h="7282512" w="4263580">
                <a:moveTo>
                  <a:pt x="4263580" y="0"/>
                </a:moveTo>
                <a:lnTo>
                  <a:pt x="0" y="0"/>
                </a:lnTo>
                <a:lnTo>
                  <a:pt x="0" y="7282512"/>
                </a:lnTo>
                <a:lnTo>
                  <a:pt x="4263580" y="7282512"/>
                </a:lnTo>
                <a:lnTo>
                  <a:pt x="4263580" y="0"/>
                </a:lnTo>
                <a:close/>
              </a:path>
            </a:pathLst>
          </a:custGeom>
          <a:blipFill>
            <a:blip r:embed="rId2"/>
            <a:stretch>
              <a:fillRect l="0" t="0" r="0" b="0"/>
            </a:stretch>
          </a:blipFill>
        </p:spPr>
      </p:sp>
      <p:sp>
        <p:nvSpPr>
          <p:cNvPr name="Freeform 23" id="23"/>
          <p:cNvSpPr/>
          <p:nvPr/>
        </p:nvSpPr>
        <p:spPr>
          <a:xfrm flipH="false" flipV="false" rot="0">
            <a:off x="16368813" y="423496"/>
            <a:ext cx="1325616" cy="1294283"/>
          </a:xfrm>
          <a:custGeom>
            <a:avLst/>
            <a:gdLst/>
            <a:ahLst/>
            <a:cxnLst/>
            <a:rect r="r" b="b" t="t" l="l"/>
            <a:pathLst>
              <a:path h="1294283" w="1325616">
                <a:moveTo>
                  <a:pt x="0" y="0"/>
                </a:moveTo>
                <a:lnTo>
                  <a:pt x="1325615" y="0"/>
                </a:lnTo>
                <a:lnTo>
                  <a:pt x="1325615" y="1294283"/>
                </a:lnTo>
                <a:lnTo>
                  <a:pt x="0" y="12942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768" y="0"/>
            <a:ext cx="10397768" cy="11111844"/>
            <a:chOff x="0" y="0"/>
            <a:chExt cx="2738507" cy="2926576"/>
          </a:xfrm>
        </p:grpSpPr>
        <p:sp>
          <p:nvSpPr>
            <p:cNvPr name="Freeform 3" id="3"/>
            <p:cNvSpPr/>
            <p:nvPr/>
          </p:nvSpPr>
          <p:spPr>
            <a:xfrm flipH="false" flipV="false" rot="0">
              <a:off x="0" y="0"/>
              <a:ext cx="2738507" cy="2926576"/>
            </a:xfrm>
            <a:custGeom>
              <a:avLst/>
              <a:gdLst/>
              <a:ahLst/>
              <a:cxnLst/>
              <a:rect r="r" b="b" t="t" l="l"/>
              <a:pathLst>
                <a:path h="2926576" w="2738507">
                  <a:moveTo>
                    <a:pt x="74458" y="0"/>
                  </a:moveTo>
                  <a:lnTo>
                    <a:pt x="2664049" y="0"/>
                  </a:lnTo>
                  <a:cubicBezTo>
                    <a:pt x="2683797" y="0"/>
                    <a:pt x="2702735" y="7845"/>
                    <a:pt x="2716699" y="21808"/>
                  </a:cubicBezTo>
                  <a:cubicBezTo>
                    <a:pt x="2730662" y="35772"/>
                    <a:pt x="2738507" y="54710"/>
                    <a:pt x="2738507" y="74458"/>
                  </a:cubicBezTo>
                  <a:lnTo>
                    <a:pt x="2738507" y="2852119"/>
                  </a:lnTo>
                  <a:cubicBezTo>
                    <a:pt x="2738507" y="2871866"/>
                    <a:pt x="2730662" y="2890804"/>
                    <a:pt x="2716699" y="2904768"/>
                  </a:cubicBezTo>
                  <a:cubicBezTo>
                    <a:pt x="2702735" y="2918731"/>
                    <a:pt x="2683797" y="2926576"/>
                    <a:pt x="2664049" y="2926576"/>
                  </a:cubicBezTo>
                  <a:lnTo>
                    <a:pt x="74458" y="2926576"/>
                  </a:lnTo>
                  <a:cubicBezTo>
                    <a:pt x="54710" y="2926576"/>
                    <a:pt x="35772" y="2918731"/>
                    <a:pt x="21808" y="2904768"/>
                  </a:cubicBezTo>
                  <a:cubicBezTo>
                    <a:pt x="7845" y="2890804"/>
                    <a:pt x="0" y="2871866"/>
                    <a:pt x="0" y="2852119"/>
                  </a:cubicBezTo>
                  <a:lnTo>
                    <a:pt x="0" y="74458"/>
                  </a:lnTo>
                  <a:cubicBezTo>
                    <a:pt x="0" y="54710"/>
                    <a:pt x="7845" y="35772"/>
                    <a:pt x="21808" y="21808"/>
                  </a:cubicBezTo>
                  <a:cubicBezTo>
                    <a:pt x="35772" y="7845"/>
                    <a:pt x="54710" y="0"/>
                    <a:pt x="74458" y="0"/>
                  </a:cubicBezTo>
                  <a:close/>
                </a:path>
              </a:pathLst>
            </a:custGeom>
            <a:solidFill>
              <a:srgbClr val="C8131D"/>
            </a:solidFill>
          </p:spPr>
        </p:sp>
        <p:sp>
          <p:nvSpPr>
            <p:cNvPr name="TextBox 4" id="4"/>
            <p:cNvSpPr txBox="true"/>
            <p:nvPr/>
          </p:nvSpPr>
          <p:spPr>
            <a:xfrm>
              <a:off x="0" y="-47625"/>
              <a:ext cx="2738507" cy="297420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55259" y="9058715"/>
            <a:ext cx="19043259" cy="3086100"/>
            <a:chOff x="0" y="0"/>
            <a:chExt cx="5015509" cy="812800"/>
          </a:xfrm>
        </p:grpSpPr>
        <p:sp>
          <p:nvSpPr>
            <p:cNvPr name="Freeform 6" id="6"/>
            <p:cNvSpPr/>
            <p:nvPr/>
          </p:nvSpPr>
          <p:spPr>
            <a:xfrm flipH="false" flipV="false" rot="0">
              <a:off x="0" y="0"/>
              <a:ext cx="5015509" cy="812800"/>
            </a:xfrm>
            <a:custGeom>
              <a:avLst/>
              <a:gdLst/>
              <a:ahLst/>
              <a:cxnLst/>
              <a:rect r="r" b="b" t="t" l="l"/>
              <a:pathLst>
                <a:path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p:spPr>
        </p:sp>
        <p:sp>
          <p:nvSpPr>
            <p:cNvPr name="TextBox 7" id="7"/>
            <p:cNvSpPr txBox="true"/>
            <p:nvPr/>
          </p:nvSpPr>
          <p:spPr>
            <a:xfrm>
              <a:off x="0" y="-47625"/>
              <a:ext cx="5015509"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644821" y="9058715"/>
            <a:ext cx="15921577" cy="3086100"/>
            <a:chOff x="0" y="0"/>
            <a:chExt cx="4193337" cy="812800"/>
          </a:xfrm>
        </p:grpSpPr>
        <p:sp>
          <p:nvSpPr>
            <p:cNvPr name="Freeform 9" id="9"/>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C8131D"/>
            </a:solidFill>
          </p:spPr>
        </p:sp>
        <p:sp>
          <p:nvSpPr>
            <p:cNvPr name="TextBox 10" id="10"/>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53768" y="9058715"/>
            <a:ext cx="15921577" cy="3086100"/>
            <a:chOff x="0" y="0"/>
            <a:chExt cx="4193337" cy="812800"/>
          </a:xfrm>
        </p:grpSpPr>
        <p:sp>
          <p:nvSpPr>
            <p:cNvPr name="Freeform 12" id="12"/>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FD5142"/>
            </a:solidFill>
          </p:spPr>
        </p:sp>
        <p:sp>
          <p:nvSpPr>
            <p:cNvPr name="TextBox 13" id="13"/>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5375442" y="9058715"/>
            <a:ext cx="14519442" cy="3086100"/>
            <a:chOff x="0" y="0"/>
            <a:chExt cx="3824051" cy="812800"/>
          </a:xfrm>
        </p:grpSpPr>
        <p:sp>
          <p:nvSpPr>
            <p:cNvPr name="Freeform 15" id="15"/>
            <p:cNvSpPr/>
            <p:nvPr/>
          </p:nvSpPr>
          <p:spPr>
            <a:xfrm flipH="false" flipV="false" rot="0">
              <a:off x="0" y="0"/>
              <a:ext cx="3824051" cy="812800"/>
            </a:xfrm>
            <a:custGeom>
              <a:avLst/>
              <a:gdLst/>
              <a:ahLst/>
              <a:cxnLst/>
              <a:rect r="r" b="b" t="t" l="l"/>
              <a:pathLst>
                <a:path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FFC107"/>
            </a:solidFill>
          </p:spPr>
        </p:sp>
        <p:sp>
          <p:nvSpPr>
            <p:cNvPr name="TextBox 16" id="16"/>
            <p:cNvSpPr txBox="true"/>
            <p:nvPr/>
          </p:nvSpPr>
          <p:spPr>
            <a:xfrm>
              <a:off x="0" y="-47625"/>
              <a:ext cx="3824051"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28700" y="2451282"/>
            <a:ext cx="5188120" cy="47625"/>
            <a:chOff x="0" y="0"/>
            <a:chExt cx="1366418" cy="12543"/>
          </a:xfrm>
        </p:grpSpPr>
        <p:sp>
          <p:nvSpPr>
            <p:cNvPr name="Freeform 18" id="18"/>
            <p:cNvSpPr/>
            <p:nvPr/>
          </p:nvSpPr>
          <p:spPr>
            <a:xfrm flipH="false" flipV="false" rot="0">
              <a:off x="0" y="0"/>
              <a:ext cx="1366418" cy="12543"/>
            </a:xfrm>
            <a:custGeom>
              <a:avLst/>
              <a:gdLst/>
              <a:ahLst/>
              <a:cxnLst/>
              <a:rect r="r" b="b" t="t" l="l"/>
              <a:pathLst>
                <a:path h="12543" w="1366418">
                  <a:moveTo>
                    <a:pt x="6272" y="0"/>
                  </a:moveTo>
                  <a:lnTo>
                    <a:pt x="1360147" y="0"/>
                  </a:lnTo>
                  <a:cubicBezTo>
                    <a:pt x="1361810" y="0"/>
                    <a:pt x="1363405" y="661"/>
                    <a:pt x="1364581" y="1837"/>
                  </a:cubicBezTo>
                  <a:cubicBezTo>
                    <a:pt x="1365758" y="3013"/>
                    <a:pt x="1366418" y="4608"/>
                    <a:pt x="1366418" y="6272"/>
                  </a:cubicBezTo>
                  <a:lnTo>
                    <a:pt x="1366418" y="6272"/>
                  </a:lnTo>
                  <a:cubicBezTo>
                    <a:pt x="1366418" y="7935"/>
                    <a:pt x="1365758" y="9530"/>
                    <a:pt x="1364581" y="10706"/>
                  </a:cubicBezTo>
                  <a:cubicBezTo>
                    <a:pt x="1363405" y="11882"/>
                    <a:pt x="1361810" y="12543"/>
                    <a:pt x="136014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p:spPr>
        </p:sp>
        <p:sp>
          <p:nvSpPr>
            <p:cNvPr name="TextBox 19" id="19"/>
            <p:cNvSpPr txBox="true"/>
            <p:nvPr/>
          </p:nvSpPr>
          <p:spPr>
            <a:xfrm>
              <a:off x="0" y="-47625"/>
              <a:ext cx="1366418" cy="60168"/>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6508969" y="2786713"/>
            <a:ext cx="5185973" cy="5538418"/>
          </a:xfrm>
          <a:custGeom>
            <a:avLst/>
            <a:gdLst/>
            <a:ahLst/>
            <a:cxnLst/>
            <a:rect r="r" b="b" t="t" l="l"/>
            <a:pathLst>
              <a:path h="5538418" w="5185973">
                <a:moveTo>
                  <a:pt x="0" y="0"/>
                </a:moveTo>
                <a:lnTo>
                  <a:pt x="5185973" y="0"/>
                </a:lnTo>
                <a:lnTo>
                  <a:pt x="5185973" y="5538418"/>
                </a:lnTo>
                <a:lnTo>
                  <a:pt x="0" y="55384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201251" y="1095375"/>
            <a:ext cx="5647366" cy="735348"/>
          </a:xfrm>
          <a:prstGeom prst="rect">
            <a:avLst/>
          </a:prstGeom>
        </p:spPr>
        <p:txBody>
          <a:bodyPr anchor="t" rtlCol="false" tIns="0" lIns="0" bIns="0" rIns="0">
            <a:spAutoFit/>
          </a:bodyPr>
          <a:lstStyle/>
          <a:p>
            <a:pPr>
              <a:lnSpc>
                <a:spcPts val="5680"/>
              </a:lnSpc>
            </a:pPr>
            <a:r>
              <a:rPr lang="en-US" sz="5308" spc="530">
                <a:solidFill>
                  <a:srgbClr val="FFFFFF"/>
                </a:solidFill>
                <a:latin typeface="League Spartan"/>
              </a:rPr>
              <a:t>OUR MISSION</a:t>
            </a:r>
          </a:p>
        </p:txBody>
      </p:sp>
      <p:sp>
        <p:nvSpPr>
          <p:cNvPr name="TextBox 22" id="22"/>
          <p:cNvSpPr txBox="true"/>
          <p:nvPr/>
        </p:nvSpPr>
        <p:spPr>
          <a:xfrm rot="0">
            <a:off x="1028700" y="3996997"/>
            <a:ext cx="4600057" cy="3060174"/>
          </a:xfrm>
          <a:prstGeom prst="rect">
            <a:avLst/>
          </a:prstGeom>
        </p:spPr>
        <p:txBody>
          <a:bodyPr anchor="t" rtlCol="false" tIns="0" lIns="0" bIns="0" rIns="0">
            <a:spAutoFit/>
          </a:bodyPr>
          <a:lstStyle/>
          <a:p>
            <a:pPr algn="just" marL="463256" indent="-231628" lvl="1">
              <a:lnSpc>
                <a:spcPts val="3003"/>
              </a:lnSpc>
              <a:buFont typeface="Arial"/>
              <a:buChar char="•"/>
            </a:pPr>
            <a:r>
              <a:rPr lang="en-US" sz="2145" spc="214">
                <a:solidFill>
                  <a:srgbClr val="FFFFFF"/>
                </a:solidFill>
                <a:latin typeface="Roboto Bold"/>
              </a:rPr>
              <a:t>STRIVING FOR MEDICAL EXCELLENCE TO ENSURE THE HIGHEST QUALITY OF CARE FOR EVERY PATIENT.</a:t>
            </a:r>
          </a:p>
          <a:p>
            <a:pPr algn="just" marL="463256" indent="-231628" lvl="1">
              <a:lnSpc>
                <a:spcPts val="3003"/>
              </a:lnSpc>
              <a:buFont typeface="Arial"/>
              <a:buChar char="•"/>
            </a:pPr>
            <a:r>
              <a:rPr lang="en-US" sz="2145" spc="214">
                <a:solidFill>
                  <a:srgbClr val="FFFFFF"/>
                </a:solidFill>
                <a:latin typeface="Roboto Bold"/>
              </a:rPr>
              <a:t>PRIORITISING THE COMFORT, DIGNITY, AND WELL-BEING OF THOSE WE SERVE.</a:t>
            </a:r>
          </a:p>
        </p:txBody>
      </p:sp>
      <p:sp>
        <p:nvSpPr>
          <p:cNvPr name="TextBox 23" id="23"/>
          <p:cNvSpPr txBox="true"/>
          <p:nvPr/>
        </p:nvSpPr>
        <p:spPr>
          <a:xfrm rot="0">
            <a:off x="12367780" y="4016047"/>
            <a:ext cx="4600057" cy="4338732"/>
          </a:xfrm>
          <a:prstGeom prst="rect">
            <a:avLst/>
          </a:prstGeom>
        </p:spPr>
        <p:txBody>
          <a:bodyPr anchor="t" rtlCol="false" tIns="0" lIns="0" bIns="0" rIns="0">
            <a:spAutoFit/>
          </a:bodyPr>
          <a:lstStyle/>
          <a:p>
            <a:pPr marL="444492" indent="-222246" lvl="1">
              <a:lnSpc>
                <a:spcPts val="2882"/>
              </a:lnSpc>
              <a:buFont typeface="Arial"/>
              <a:buChar char="•"/>
            </a:pPr>
            <a:r>
              <a:rPr lang="en-US" sz="2058" spc="205">
                <a:solidFill>
                  <a:srgbClr val="000000"/>
                </a:solidFill>
                <a:latin typeface="Roboto Bold"/>
              </a:rPr>
              <a:t>EASE THE PAPER WORK OF PATIENTS AND DOCTORS BY ATTACHING THIER DOCUMENTS TO OUR WEBSITE.IT WILL EASE TO ACCESS PAST RECORDS OF PATIENTS.NOT ONLY THIS IT WILL ALSO HELP IN FRAUD DETECTION THROUGH PAST HISTORY DOCUMENTS.</a:t>
            </a:r>
          </a:p>
          <a:p>
            <a:pPr marL="444492" indent="-222246" lvl="1">
              <a:lnSpc>
                <a:spcPts val="2882"/>
              </a:lnSpc>
              <a:buFont typeface="Arial"/>
              <a:buChar char="•"/>
            </a:pPr>
          </a:p>
        </p:txBody>
      </p:sp>
      <p:sp>
        <p:nvSpPr>
          <p:cNvPr name="TextBox 24" id="24"/>
          <p:cNvSpPr txBox="true"/>
          <p:nvPr/>
        </p:nvSpPr>
        <p:spPr>
          <a:xfrm rot="0">
            <a:off x="958825" y="3376069"/>
            <a:ext cx="5327869" cy="391408"/>
          </a:xfrm>
          <a:prstGeom prst="rect">
            <a:avLst/>
          </a:prstGeom>
        </p:spPr>
        <p:txBody>
          <a:bodyPr anchor="t" rtlCol="false" tIns="0" lIns="0" bIns="0" rIns="0">
            <a:spAutoFit/>
          </a:bodyPr>
          <a:lstStyle/>
          <a:p>
            <a:pPr algn="just">
              <a:lnSpc>
                <a:spcPts val="3101"/>
              </a:lnSpc>
            </a:pPr>
            <a:r>
              <a:rPr lang="en-US" sz="2215" spc="221">
                <a:solidFill>
                  <a:srgbClr val="FFFFFF"/>
                </a:solidFill>
                <a:latin typeface="League Spartan"/>
              </a:rPr>
              <a:t>EXCELLENCE IN PATIENT CARE:</a:t>
            </a:r>
          </a:p>
        </p:txBody>
      </p:sp>
      <p:sp>
        <p:nvSpPr>
          <p:cNvPr name="TextBox 25" id="25"/>
          <p:cNvSpPr txBox="true"/>
          <p:nvPr/>
        </p:nvSpPr>
        <p:spPr>
          <a:xfrm rot="0">
            <a:off x="12366560" y="2979194"/>
            <a:ext cx="4601277" cy="789781"/>
          </a:xfrm>
          <a:prstGeom prst="rect">
            <a:avLst/>
          </a:prstGeom>
        </p:spPr>
        <p:txBody>
          <a:bodyPr anchor="t" rtlCol="false" tIns="0" lIns="0" bIns="0" rIns="0">
            <a:spAutoFit/>
          </a:bodyPr>
          <a:lstStyle/>
          <a:p>
            <a:pPr>
              <a:lnSpc>
                <a:spcPts val="3193"/>
              </a:lnSpc>
            </a:pPr>
            <a:r>
              <a:rPr lang="en-US" sz="2281" spc="228">
                <a:solidFill>
                  <a:srgbClr val="000000"/>
                </a:solidFill>
                <a:latin typeface="League Spartan"/>
              </a:rPr>
              <a:t>INNOVATION IN HEALTHCARE SOLUTIONS:</a:t>
            </a:r>
          </a:p>
        </p:txBody>
      </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768" y="-803071"/>
            <a:ext cx="13625853" cy="9861786"/>
            <a:chOff x="0" y="0"/>
            <a:chExt cx="3588702" cy="2597343"/>
          </a:xfrm>
        </p:grpSpPr>
        <p:sp>
          <p:nvSpPr>
            <p:cNvPr name="Freeform 3" id="3"/>
            <p:cNvSpPr/>
            <p:nvPr/>
          </p:nvSpPr>
          <p:spPr>
            <a:xfrm flipH="false" flipV="false" rot="0">
              <a:off x="0" y="0"/>
              <a:ext cx="3588702" cy="2597343"/>
            </a:xfrm>
            <a:custGeom>
              <a:avLst/>
              <a:gdLst/>
              <a:ahLst/>
              <a:cxnLst/>
              <a:rect r="r" b="b" t="t" l="l"/>
              <a:pathLst>
                <a:path h="2597343" w="3588702">
                  <a:moveTo>
                    <a:pt x="56818" y="0"/>
                  </a:moveTo>
                  <a:lnTo>
                    <a:pt x="3531884" y="0"/>
                  </a:lnTo>
                  <a:cubicBezTo>
                    <a:pt x="3563264" y="0"/>
                    <a:pt x="3588702" y="25438"/>
                    <a:pt x="3588702" y="56818"/>
                  </a:cubicBezTo>
                  <a:lnTo>
                    <a:pt x="3588702" y="2540525"/>
                  </a:lnTo>
                  <a:cubicBezTo>
                    <a:pt x="3588702" y="2555594"/>
                    <a:pt x="3582716" y="2570046"/>
                    <a:pt x="3572060" y="2580701"/>
                  </a:cubicBezTo>
                  <a:cubicBezTo>
                    <a:pt x="3561405" y="2591357"/>
                    <a:pt x="3546953" y="2597343"/>
                    <a:pt x="3531884" y="2597343"/>
                  </a:cubicBezTo>
                  <a:lnTo>
                    <a:pt x="56818" y="2597343"/>
                  </a:lnTo>
                  <a:cubicBezTo>
                    <a:pt x="41749" y="2597343"/>
                    <a:pt x="27297" y="2591357"/>
                    <a:pt x="16642" y="2580701"/>
                  </a:cubicBezTo>
                  <a:cubicBezTo>
                    <a:pt x="5986" y="2570046"/>
                    <a:pt x="0" y="2555594"/>
                    <a:pt x="0" y="2540525"/>
                  </a:cubicBezTo>
                  <a:lnTo>
                    <a:pt x="0" y="56818"/>
                  </a:lnTo>
                  <a:cubicBezTo>
                    <a:pt x="0" y="41749"/>
                    <a:pt x="5986" y="27297"/>
                    <a:pt x="16642" y="16642"/>
                  </a:cubicBezTo>
                  <a:cubicBezTo>
                    <a:pt x="27297" y="5986"/>
                    <a:pt x="41749" y="0"/>
                    <a:pt x="56818" y="0"/>
                  </a:cubicBezTo>
                  <a:close/>
                </a:path>
              </a:pathLst>
            </a:custGeom>
            <a:solidFill>
              <a:srgbClr val="C8131D"/>
            </a:solidFill>
          </p:spPr>
        </p:sp>
        <p:sp>
          <p:nvSpPr>
            <p:cNvPr name="TextBox 4" id="4"/>
            <p:cNvSpPr txBox="true"/>
            <p:nvPr/>
          </p:nvSpPr>
          <p:spPr>
            <a:xfrm>
              <a:off x="0" y="-47625"/>
              <a:ext cx="3588702" cy="26449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55259" y="9058715"/>
            <a:ext cx="19043259" cy="3086100"/>
            <a:chOff x="0" y="0"/>
            <a:chExt cx="5015509" cy="812800"/>
          </a:xfrm>
        </p:grpSpPr>
        <p:sp>
          <p:nvSpPr>
            <p:cNvPr name="Freeform 6" id="6"/>
            <p:cNvSpPr/>
            <p:nvPr/>
          </p:nvSpPr>
          <p:spPr>
            <a:xfrm flipH="false" flipV="false" rot="0">
              <a:off x="0" y="0"/>
              <a:ext cx="5015509" cy="812800"/>
            </a:xfrm>
            <a:custGeom>
              <a:avLst/>
              <a:gdLst/>
              <a:ahLst/>
              <a:cxnLst/>
              <a:rect r="r" b="b" t="t" l="l"/>
              <a:pathLst>
                <a:path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p:spPr>
        </p:sp>
        <p:sp>
          <p:nvSpPr>
            <p:cNvPr name="TextBox 7" id="7"/>
            <p:cNvSpPr txBox="true"/>
            <p:nvPr/>
          </p:nvSpPr>
          <p:spPr>
            <a:xfrm>
              <a:off x="0" y="-47625"/>
              <a:ext cx="5015509"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509382" y="9058715"/>
            <a:ext cx="15921577" cy="3086100"/>
            <a:chOff x="0" y="0"/>
            <a:chExt cx="4193337" cy="812800"/>
          </a:xfrm>
        </p:grpSpPr>
        <p:sp>
          <p:nvSpPr>
            <p:cNvPr name="Freeform 9" id="9"/>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FFC107"/>
            </a:solidFill>
          </p:spPr>
        </p:sp>
        <p:sp>
          <p:nvSpPr>
            <p:cNvPr name="TextBox 10" id="10"/>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53768" y="9058715"/>
            <a:ext cx="15921577" cy="3086100"/>
            <a:chOff x="0" y="0"/>
            <a:chExt cx="4193337" cy="812800"/>
          </a:xfrm>
        </p:grpSpPr>
        <p:sp>
          <p:nvSpPr>
            <p:cNvPr name="Freeform 12" id="12"/>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E83C33"/>
            </a:solidFill>
          </p:spPr>
        </p:sp>
        <p:sp>
          <p:nvSpPr>
            <p:cNvPr name="TextBox 13" id="13"/>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5375442" y="9058715"/>
            <a:ext cx="14519442" cy="3086100"/>
            <a:chOff x="0" y="0"/>
            <a:chExt cx="3824051" cy="812800"/>
          </a:xfrm>
        </p:grpSpPr>
        <p:sp>
          <p:nvSpPr>
            <p:cNvPr name="Freeform 15" id="15"/>
            <p:cNvSpPr/>
            <p:nvPr/>
          </p:nvSpPr>
          <p:spPr>
            <a:xfrm flipH="false" flipV="false" rot="0">
              <a:off x="0" y="0"/>
              <a:ext cx="3824051" cy="812800"/>
            </a:xfrm>
            <a:custGeom>
              <a:avLst/>
              <a:gdLst/>
              <a:ahLst/>
              <a:cxnLst/>
              <a:rect r="r" b="b" t="t" l="l"/>
              <a:pathLst>
                <a:path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C8131D"/>
            </a:solidFill>
          </p:spPr>
        </p:sp>
        <p:sp>
          <p:nvSpPr>
            <p:cNvPr name="TextBox 16" id="16"/>
            <p:cNvSpPr txBox="true"/>
            <p:nvPr/>
          </p:nvSpPr>
          <p:spPr>
            <a:xfrm>
              <a:off x="0" y="-47625"/>
              <a:ext cx="3824051"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28700" y="2451282"/>
            <a:ext cx="5501478" cy="47625"/>
            <a:chOff x="0" y="0"/>
            <a:chExt cx="1448949" cy="12543"/>
          </a:xfrm>
        </p:grpSpPr>
        <p:sp>
          <p:nvSpPr>
            <p:cNvPr name="Freeform 18" id="18"/>
            <p:cNvSpPr/>
            <p:nvPr/>
          </p:nvSpPr>
          <p:spPr>
            <a:xfrm flipH="false" flipV="false" rot="0">
              <a:off x="0" y="0"/>
              <a:ext cx="1448949" cy="12543"/>
            </a:xfrm>
            <a:custGeom>
              <a:avLst/>
              <a:gdLst/>
              <a:ahLst/>
              <a:cxnLst/>
              <a:rect r="r" b="b" t="t" l="l"/>
              <a:pathLst>
                <a:path h="12543" w="1448949">
                  <a:moveTo>
                    <a:pt x="6272" y="0"/>
                  </a:moveTo>
                  <a:lnTo>
                    <a:pt x="1442677" y="0"/>
                  </a:lnTo>
                  <a:cubicBezTo>
                    <a:pt x="1444341" y="0"/>
                    <a:pt x="1445936" y="661"/>
                    <a:pt x="1447112" y="1837"/>
                  </a:cubicBezTo>
                  <a:cubicBezTo>
                    <a:pt x="1448288" y="3013"/>
                    <a:pt x="1448949" y="4608"/>
                    <a:pt x="1448949" y="6272"/>
                  </a:cubicBezTo>
                  <a:lnTo>
                    <a:pt x="1448949" y="6272"/>
                  </a:lnTo>
                  <a:cubicBezTo>
                    <a:pt x="1448949" y="7935"/>
                    <a:pt x="1448288" y="9530"/>
                    <a:pt x="1447112" y="10706"/>
                  </a:cubicBezTo>
                  <a:cubicBezTo>
                    <a:pt x="1445936" y="11882"/>
                    <a:pt x="1444341" y="12543"/>
                    <a:pt x="144267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p:spPr>
        </p:sp>
        <p:sp>
          <p:nvSpPr>
            <p:cNvPr name="TextBox 19" id="19"/>
            <p:cNvSpPr txBox="true"/>
            <p:nvPr/>
          </p:nvSpPr>
          <p:spPr>
            <a:xfrm>
              <a:off x="0" y="-47625"/>
              <a:ext cx="1448949" cy="60168"/>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970214" y="4987274"/>
            <a:ext cx="3059140" cy="3305554"/>
          </a:xfrm>
          <a:custGeom>
            <a:avLst/>
            <a:gdLst/>
            <a:ahLst/>
            <a:cxnLst/>
            <a:rect r="r" b="b" t="t" l="l"/>
            <a:pathLst>
              <a:path h="3305554" w="3059140">
                <a:moveTo>
                  <a:pt x="0" y="0"/>
                </a:moveTo>
                <a:lnTo>
                  <a:pt x="3059140" y="0"/>
                </a:lnTo>
                <a:lnTo>
                  <a:pt x="3059140" y="3305554"/>
                </a:lnTo>
                <a:lnTo>
                  <a:pt x="0" y="3305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201251" y="1085850"/>
            <a:ext cx="5647366" cy="691737"/>
          </a:xfrm>
          <a:prstGeom prst="rect">
            <a:avLst/>
          </a:prstGeom>
        </p:spPr>
        <p:txBody>
          <a:bodyPr anchor="t" rtlCol="false" tIns="0" lIns="0" bIns="0" rIns="0">
            <a:spAutoFit/>
          </a:bodyPr>
          <a:lstStyle/>
          <a:p>
            <a:pPr>
              <a:lnSpc>
                <a:spcPts val="5323"/>
              </a:lnSpc>
            </a:pPr>
            <a:r>
              <a:rPr lang="en-US" sz="4975" spc="497">
                <a:solidFill>
                  <a:srgbClr val="FFFFFF"/>
                </a:solidFill>
                <a:latin typeface="League Spartan"/>
              </a:rPr>
              <a:t>OUR SERVICES</a:t>
            </a:r>
          </a:p>
        </p:txBody>
      </p:sp>
      <p:sp>
        <p:nvSpPr>
          <p:cNvPr name="TextBox 22" id="22"/>
          <p:cNvSpPr txBox="true"/>
          <p:nvPr/>
        </p:nvSpPr>
        <p:spPr>
          <a:xfrm rot="0">
            <a:off x="970214" y="3060049"/>
            <a:ext cx="8764131" cy="1145649"/>
          </a:xfrm>
          <a:prstGeom prst="rect">
            <a:avLst/>
          </a:prstGeom>
        </p:spPr>
        <p:txBody>
          <a:bodyPr anchor="t" rtlCol="false" tIns="0" lIns="0" bIns="0" rIns="0">
            <a:spAutoFit/>
          </a:bodyPr>
          <a:lstStyle/>
          <a:p>
            <a:pPr algn="just">
              <a:lnSpc>
                <a:spcPts val="3003"/>
              </a:lnSpc>
            </a:pPr>
            <a:r>
              <a:rPr lang="en-US" sz="2145" spc="214">
                <a:solidFill>
                  <a:srgbClr val="FFFFFF"/>
                </a:solidFill>
                <a:latin typeface="Roboto Bold"/>
              </a:rPr>
              <a:t>WE ARE DEDICATED TO PROVIDING COMPREHENSIVE HEALTHCARE SERVICES TAILORED TO MEET THE DIVERSE NEEDS OF OUR COMMUNITY. OUR SERVICES INCLUDE:</a:t>
            </a:r>
          </a:p>
        </p:txBody>
      </p:sp>
      <p:sp>
        <p:nvSpPr>
          <p:cNvPr name="Freeform 23" id="23"/>
          <p:cNvSpPr/>
          <p:nvPr/>
        </p:nvSpPr>
        <p:spPr>
          <a:xfrm flipH="false" flipV="false" rot="0">
            <a:off x="4509382" y="5009331"/>
            <a:ext cx="3059140" cy="3305554"/>
          </a:xfrm>
          <a:custGeom>
            <a:avLst/>
            <a:gdLst/>
            <a:ahLst/>
            <a:cxnLst/>
            <a:rect r="r" b="b" t="t" l="l"/>
            <a:pathLst>
              <a:path h="3305554" w="3059140">
                <a:moveTo>
                  <a:pt x="0" y="0"/>
                </a:moveTo>
                <a:lnTo>
                  <a:pt x="3059139" y="0"/>
                </a:lnTo>
                <a:lnTo>
                  <a:pt x="3059139" y="3305554"/>
                </a:lnTo>
                <a:lnTo>
                  <a:pt x="0" y="3305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8048549" y="5031388"/>
            <a:ext cx="3059140" cy="3305554"/>
          </a:xfrm>
          <a:custGeom>
            <a:avLst/>
            <a:gdLst/>
            <a:ahLst/>
            <a:cxnLst/>
            <a:rect r="r" b="b" t="t" l="l"/>
            <a:pathLst>
              <a:path h="3305554" w="3059140">
                <a:moveTo>
                  <a:pt x="0" y="0"/>
                </a:moveTo>
                <a:lnTo>
                  <a:pt x="3059140" y="0"/>
                </a:lnTo>
                <a:lnTo>
                  <a:pt x="3059140" y="3305554"/>
                </a:lnTo>
                <a:lnTo>
                  <a:pt x="0" y="3305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1324330" y="5631989"/>
            <a:ext cx="2112609" cy="1755140"/>
          </a:xfrm>
          <a:prstGeom prst="rect">
            <a:avLst/>
          </a:prstGeom>
        </p:spPr>
        <p:txBody>
          <a:bodyPr anchor="t" rtlCol="false" tIns="0" lIns="0" bIns="0" rIns="0">
            <a:spAutoFit/>
          </a:bodyPr>
          <a:lstStyle/>
          <a:p>
            <a:pPr algn="just" marL="302257" indent="-151129" lvl="1">
              <a:lnSpc>
                <a:spcPts val="1959"/>
              </a:lnSpc>
              <a:buFont typeface="Arial"/>
              <a:buChar char="•"/>
            </a:pPr>
            <a:r>
              <a:rPr lang="en-US" sz="1399" spc="139">
                <a:solidFill>
                  <a:srgbClr val="FFFFFF"/>
                </a:solidFill>
                <a:latin typeface="Roboto Bold"/>
              </a:rPr>
              <a:t>ROUTINE CHECK-UPS</a:t>
            </a:r>
          </a:p>
          <a:p>
            <a:pPr algn="just" marL="302257" indent="-151129" lvl="1">
              <a:lnSpc>
                <a:spcPts val="1959"/>
              </a:lnSpc>
              <a:buFont typeface="Arial"/>
              <a:buChar char="•"/>
            </a:pPr>
            <a:r>
              <a:rPr lang="en-US" sz="1399" spc="139">
                <a:solidFill>
                  <a:srgbClr val="FFFFFF"/>
                </a:solidFill>
                <a:latin typeface="Roboto Bold"/>
              </a:rPr>
              <a:t>PREVENTIVE CARE</a:t>
            </a:r>
          </a:p>
          <a:p>
            <a:pPr algn="just" marL="302257" indent="-151129" lvl="1">
              <a:lnSpc>
                <a:spcPts val="1959"/>
              </a:lnSpc>
              <a:buFont typeface="Arial"/>
              <a:buChar char="•"/>
            </a:pPr>
            <a:r>
              <a:rPr lang="en-US" sz="1399" spc="139">
                <a:solidFill>
                  <a:srgbClr val="FFFFFF"/>
                </a:solidFill>
                <a:latin typeface="Roboto Bold"/>
              </a:rPr>
              <a:t>VACCINATIONS</a:t>
            </a:r>
          </a:p>
          <a:p>
            <a:pPr algn="just" marL="302257" indent="-151129" lvl="1">
              <a:lnSpc>
                <a:spcPts val="1959"/>
              </a:lnSpc>
              <a:buFont typeface="Arial"/>
              <a:buChar char="•"/>
            </a:pPr>
            <a:r>
              <a:rPr lang="en-US" sz="1399" spc="139">
                <a:solidFill>
                  <a:srgbClr val="FFFFFF"/>
                </a:solidFill>
                <a:latin typeface="Roboto Bold"/>
              </a:rPr>
              <a:t>REPORTS MANAGEMENTS SYSTEMS</a:t>
            </a:r>
          </a:p>
        </p:txBody>
      </p:sp>
      <p:sp>
        <p:nvSpPr>
          <p:cNvPr name="TextBox 26" id="26"/>
          <p:cNvSpPr txBox="true"/>
          <p:nvPr/>
        </p:nvSpPr>
        <p:spPr>
          <a:xfrm rot="0">
            <a:off x="4864506" y="5641514"/>
            <a:ext cx="2255903" cy="1997449"/>
          </a:xfrm>
          <a:prstGeom prst="rect">
            <a:avLst/>
          </a:prstGeom>
        </p:spPr>
        <p:txBody>
          <a:bodyPr anchor="t" rtlCol="false" tIns="0" lIns="0" bIns="0" rIns="0">
            <a:spAutoFit/>
          </a:bodyPr>
          <a:lstStyle/>
          <a:p>
            <a:pPr algn="just" marL="266700" indent="-133350" lvl="1">
              <a:lnSpc>
                <a:spcPts val="1729"/>
              </a:lnSpc>
              <a:buFont typeface="Arial"/>
              <a:buChar char="•"/>
            </a:pPr>
            <a:r>
              <a:rPr lang="en-US" sz="1235" spc="123">
                <a:solidFill>
                  <a:srgbClr val="FFFFFF"/>
                </a:solidFill>
                <a:latin typeface="Roboto Bold"/>
              </a:rPr>
              <a:t>EXPERT CONSULTATIONS IN VARIOUS MEDICAL SPECIALTIES</a:t>
            </a:r>
          </a:p>
          <a:p>
            <a:pPr algn="just" marL="266700" indent="-133350" lvl="1">
              <a:lnSpc>
                <a:spcPts val="1729"/>
              </a:lnSpc>
              <a:buFont typeface="Arial"/>
              <a:buChar char="•"/>
            </a:pPr>
            <a:r>
              <a:rPr lang="en-US" sz="1235" spc="123">
                <a:solidFill>
                  <a:srgbClr val="FFFFFF"/>
                </a:solidFill>
                <a:latin typeface="Roboto Bold"/>
              </a:rPr>
              <a:t>ADVANCED DIAGNOSTIC SERVICS</a:t>
            </a:r>
          </a:p>
          <a:p>
            <a:pPr algn="just" marL="266700" indent="-133350" lvl="1">
              <a:lnSpc>
                <a:spcPts val="1729"/>
              </a:lnSpc>
              <a:buFont typeface="Arial"/>
              <a:buChar char="•"/>
            </a:pPr>
            <a:r>
              <a:rPr lang="en-US" sz="1235" spc="123">
                <a:solidFill>
                  <a:srgbClr val="FFFFFF"/>
                </a:solidFill>
                <a:latin typeface="Roboto Bold"/>
              </a:rPr>
              <a:t>CHAT AND APPOINTMENT FACILLITIES</a:t>
            </a:r>
          </a:p>
        </p:txBody>
      </p:sp>
      <p:sp>
        <p:nvSpPr>
          <p:cNvPr name="TextBox 27" id="27"/>
          <p:cNvSpPr txBox="true"/>
          <p:nvPr/>
        </p:nvSpPr>
        <p:spPr>
          <a:xfrm rot="0">
            <a:off x="8449796" y="5563092"/>
            <a:ext cx="2112609" cy="2091229"/>
          </a:xfrm>
          <a:prstGeom prst="rect">
            <a:avLst/>
          </a:prstGeom>
        </p:spPr>
        <p:txBody>
          <a:bodyPr anchor="t" rtlCol="false" tIns="0" lIns="0" bIns="0" rIns="0">
            <a:spAutoFit/>
          </a:bodyPr>
          <a:lstStyle/>
          <a:p>
            <a:pPr algn="just" marL="360152" indent="-180076" lvl="1">
              <a:lnSpc>
                <a:spcPts val="2335"/>
              </a:lnSpc>
              <a:buFont typeface="Arial"/>
              <a:buChar char="•"/>
            </a:pPr>
            <a:r>
              <a:rPr lang="en-US" sz="1668" spc="166">
                <a:solidFill>
                  <a:srgbClr val="FFFFFF"/>
                </a:solidFill>
                <a:latin typeface="Roboto Bold"/>
              </a:rPr>
              <a:t>24/7 EMERGENCY SERVICES</a:t>
            </a:r>
          </a:p>
          <a:p>
            <a:pPr algn="just" marL="360152" indent="-180076" lvl="1">
              <a:lnSpc>
                <a:spcPts val="2335"/>
              </a:lnSpc>
              <a:buFont typeface="Arial"/>
              <a:buChar char="•"/>
            </a:pPr>
            <a:r>
              <a:rPr lang="en-US" sz="1668" spc="166">
                <a:solidFill>
                  <a:srgbClr val="FFFFFF"/>
                </a:solidFill>
                <a:latin typeface="Roboto Bold"/>
              </a:rPr>
              <a:t>URGENT MEDICAL CARE</a:t>
            </a:r>
          </a:p>
          <a:p>
            <a:pPr algn="just" marL="360152" indent="-180076" lvl="1">
              <a:lnSpc>
                <a:spcPts val="2335"/>
              </a:lnSpc>
              <a:buFont typeface="Arial"/>
              <a:buChar char="•"/>
            </a:pPr>
            <a:r>
              <a:rPr lang="en-US" sz="1668" spc="166">
                <a:solidFill>
                  <a:srgbClr val="FFFFFF"/>
                </a:solidFill>
                <a:latin typeface="Roboto Bold"/>
              </a:rPr>
              <a:t>MEDICINE MANAGEMENT</a:t>
            </a:r>
          </a:p>
        </p:txBody>
      </p:sp>
      <p:sp>
        <p:nvSpPr>
          <p:cNvPr name="Freeform 28" id="28"/>
          <p:cNvSpPr/>
          <p:nvPr/>
        </p:nvSpPr>
        <p:spPr>
          <a:xfrm flipH="false" flipV="false" rot="0">
            <a:off x="13248384" y="1009650"/>
            <a:ext cx="4058689" cy="7200900"/>
          </a:xfrm>
          <a:custGeom>
            <a:avLst/>
            <a:gdLst/>
            <a:ahLst/>
            <a:cxnLst/>
            <a:rect r="r" b="b" t="t" l="l"/>
            <a:pathLst>
              <a:path h="7200900" w="4058689">
                <a:moveTo>
                  <a:pt x="0" y="0"/>
                </a:moveTo>
                <a:lnTo>
                  <a:pt x="4058689" y="0"/>
                </a:lnTo>
                <a:lnTo>
                  <a:pt x="4058689" y="7200900"/>
                </a:lnTo>
                <a:lnTo>
                  <a:pt x="0" y="7200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5259" y="9058715"/>
            <a:ext cx="19043259" cy="3086100"/>
            <a:chOff x="0" y="0"/>
            <a:chExt cx="5015509" cy="812800"/>
          </a:xfrm>
        </p:grpSpPr>
        <p:sp>
          <p:nvSpPr>
            <p:cNvPr name="Freeform 3" id="3"/>
            <p:cNvSpPr/>
            <p:nvPr/>
          </p:nvSpPr>
          <p:spPr>
            <a:xfrm flipH="false" flipV="false" rot="0">
              <a:off x="0" y="0"/>
              <a:ext cx="5015509" cy="812800"/>
            </a:xfrm>
            <a:custGeom>
              <a:avLst/>
              <a:gdLst/>
              <a:ahLst/>
              <a:cxnLst/>
              <a:rect r="r" b="b" t="t" l="l"/>
              <a:pathLst>
                <a:path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C107"/>
            </a:solidFill>
          </p:spPr>
        </p:sp>
        <p:sp>
          <p:nvSpPr>
            <p:cNvPr name="TextBox 4" id="4"/>
            <p:cNvSpPr txBox="true"/>
            <p:nvPr/>
          </p:nvSpPr>
          <p:spPr>
            <a:xfrm>
              <a:off x="0" y="-47625"/>
              <a:ext cx="5015509"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3768" y="9058715"/>
            <a:ext cx="15921577" cy="3086100"/>
            <a:chOff x="0" y="0"/>
            <a:chExt cx="4193337" cy="812800"/>
          </a:xfrm>
        </p:grpSpPr>
        <p:sp>
          <p:nvSpPr>
            <p:cNvPr name="Freeform 6" id="6"/>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E83C33"/>
            </a:solidFill>
          </p:spPr>
        </p:sp>
        <p:sp>
          <p:nvSpPr>
            <p:cNvPr name="TextBox 7" id="7"/>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375442" y="9058715"/>
            <a:ext cx="14519442" cy="3086100"/>
            <a:chOff x="0" y="0"/>
            <a:chExt cx="3824051" cy="812800"/>
          </a:xfrm>
        </p:grpSpPr>
        <p:sp>
          <p:nvSpPr>
            <p:cNvPr name="Freeform 9" id="9"/>
            <p:cNvSpPr/>
            <p:nvPr/>
          </p:nvSpPr>
          <p:spPr>
            <a:xfrm flipH="false" flipV="false" rot="0">
              <a:off x="0" y="0"/>
              <a:ext cx="3824051" cy="812800"/>
            </a:xfrm>
            <a:custGeom>
              <a:avLst/>
              <a:gdLst/>
              <a:ahLst/>
              <a:cxnLst/>
              <a:rect r="r" b="b" t="t" l="l"/>
              <a:pathLst>
                <a:path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C8131D"/>
            </a:solidFill>
          </p:spPr>
        </p:sp>
        <p:sp>
          <p:nvSpPr>
            <p:cNvPr name="TextBox 10" id="10"/>
            <p:cNvSpPr txBox="true"/>
            <p:nvPr/>
          </p:nvSpPr>
          <p:spPr>
            <a:xfrm>
              <a:off x="0" y="-47625"/>
              <a:ext cx="3824051"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2451217"/>
            <a:ext cx="4530458" cy="47690"/>
            <a:chOff x="0" y="0"/>
            <a:chExt cx="1193207" cy="12560"/>
          </a:xfrm>
        </p:grpSpPr>
        <p:sp>
          <p:nvSpPr>
            <p:cNvPr name="Freeform 12" id="12"/>
            <p:cNvSpPr/>
            <p:nvPr/>
          </p:nvSpPr>
          <p:spPr>
            <a:xfrm flipH="false" flipV="false" rot="0">
              <a:off x="0" y="0"/>
              <a:ext cx="1193207" cy="12560"/>
            </a:xfrm>
            <a:custGeom>
              <a:avLst/>
              <a:gdLst/>
              <a:ahLst/>
              <a:cxnLst/>
              <a:rect r="r" b="b" t="t" l="l"/>
              <a:pathLst>
                <a:path h="12560" w="1193207">
                  <a:moveTo>
                    <a:pt x="6280" y="0"/>
                  </a:moveTo>
                  <a:lnTo>
                    <a:pt x="1186927" y="0"/>
                  </a:lnTo>
                  <a:cubicBezTo>
                    <a:pt x="1190395" y="0"/>
                    <a:pt x="1193207" y="2812"/>
                    <a:pt x="1193207" y="6280"/>
                  </a:cubicBezTo>
                  <a:lnTo>
                    <a:pt x="1193207" y="6280"/>
                  </a:lnTo>
                  <a:cubicBezTo>
                    <a:pt x="1193207" y="7946"/>
                    <a:pt x="1192545" y="9543"/>
                    <a:pt x="1191368" y="10721"/>
                  </a:cubicBezTo>
                  <a:cubicBezTo>
                    <a:pt x="1190190" y="11899"/>
                    <a:pt x="1188593" y="12560"/>
                    <a:pt x="1186927" y="12560"/>
                  </a:cubicBezTo>
                  <a:lnTo>
                    <a:pt x="6280" y="12560"/>
                  </a:lnTo>
                  <a:cubicBezTo>
                    <a:pt x="4615" y="12560"/>
                    <a:pt x="3017" y="11899"/>
                    <a:pt x="1839" y="10721"/>
                  </a:cubicBezTo>
                  <a:cubicBezTo>
                    <a:pt x="662" y="9543"/>
                    <a:pt x="0" y="7946"/>
                    <a:pt x="0" y="6280"/>
                  </a:cubicBezTo>
                  <a:lnTo>
                    <a:pt x="0" y="6280"/>
                  </a:lnTo>
                  <a:cubicBezTo>
                    <a:pt x="0" y="4615"/>
                    <a:pt x="662" y="3017"/>
                    <a:pt x="1839" y="1839"/>
                  </a:cubicBezTo>
                  <a:cubicBezTo>
                    <a:pt x="3017" y="662"/>
                    <a:pt x="4615" y="0"/>
                    <a:pt x="6280" y="0"/>
                  </a:cubicBezTo>
                  <a:close/>
                </a:path>
              </a:pathLst>
            </a:custGeom>
            <a:solidFill>
              <a:srgbClr val="FFFFFF"/>
            </a:solidFill>
          </p:spPr>
        </p:sp>
        <p:sp>
          <p:nvSpPr>
            <p:cNvPr name="TextBox 13" id="13"/>
            <p:cNvSpPr txBox="true"/>
            <p:nvPr/>
          </p:nvSpPr>
          <p:spPr>
            <a:xfrm>
              <a:off x="0" y="-47625"/>
              <a:ext cx="1193207" cy="6018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2305816" y="1942524"/>
            <a:ext cx="4725804" cy="6401952"/>
          </a:xfrm>
          <a:custGeom>
            <a:avLst/>
            <a:gdLst/>
            <a:ahLst/>
            <a:cxnLst/>
            <a:rect r="r" b="b" t="t" l="l"/>
            <a:pathLst>
              <a:path h="6401952" w="4725804">
                <a:moveTo>
                  <a:pt x="0" y="0"/>
                </a:moveTo>
                <a:lnTo>
                  <a:pt x="4725805" y="0"/>
                </a:lnTo>
                <a:lnTo>
                  <a:pt x="4725805" y="6401952"/>
                </a:lnTo>
                <a:lnTo>
                  <a:pt x="0" y="64019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01251" y="1104900"/>
            <a:ext cx="4912704" cy="832093"/>
          </a:xfrm>
          <a:prstGeom prst="rect">
            <a:avLst/>
          </a:prstGeom>
        </p:spPr>
        <p:txBody>
          <a:bodyPr anchor="t" rtlCol="false" tIns="0" lIns="0" bIns="0" rIns="0">
            <a:spAutoFit/>
          </a:bodyPr>
          <a:lstStyle/>
          <a:p>
            <a:pPr>
              <a:lnSpc>
                <a:spcPts val="6394"/>
              </a:lnSpc>
            </a:pPr>
            <a:r>
              <a:rPr lang="en-US" sz="5976" spc="597">
                <a:solidFill>
                  <a:srgbClr val="000000"/>
                </a:solidFill>
                <a:latin typeface="League Spartan"/>
              </a:rPr>
              <a:t>FACILITIES</a:t>
            </a:r>
          </a:p>
        </p:txBody>
      </p:sp>
      <p:sp>
        <p:nvSpPr>
          <p:cNvPr name="TextBox 16" id="16"/>
          <p:cNvSpPr txBox="true"/>
          <p:nvPr/>
        </p:nvSpPr>
        <p:spPr>
          <a:xfrm rot="0">
            <a:off x="1177093" y="2375017"/>
            <a:ext cx="8764131" cy="1635919"/>
          </a:xfrm>
          <a:prstGeom prst="rect">
            <a:avLst/>
          </a:prstGeom>
        </p:spPr>
        <p:txBody>
          <a:bodyPr anchor="t" rtlCol="false" tIns="0" lIns="0" bIns="0" rIns="0">
            <a:spAutoFit/>
          </a:bodyPr>
          <a:lstStyle/>
          <a:p>
            <a:pPr algn="just">
              <a:lnSpc>
                <a:spcPts val="3281"/>
              </a:lnSpc>
            </a:pPr>
            <a:r>
              <a:rPr lang="en-US" sz="2343" spc="234">
                <a:solidFill>
                  <a:srgbClr val="000000"/>
                </a:solidFill>
                <a:latin typeface="Roboto Bold"/>
              </a:rPr>
              <a:t>WE PRIDE OURSELVES ON PROVIDING A COMPREHENSIVE RANGE OF FACILITIES TO ENHANCE THE HEALTHCARE EXPERIENCE FOR OUR PATIENTS. OUR STATE-OF-THE-ART FACILITIES INCLUDE:</a:t>
            </a:r>
          </a:p>
        </p:txBody>
      </p:sp>
      <p:sp>
        <p:nvSpPr>
          <p:cNvPr name="TextBox 17" id="17"/>
          <p:cNvSpPr txBox="true"/>
          <p:nvPr/>
        </p:nvSpPr>
        <p:spPr>
          <a:xfrm rot="0">
            <a:off x="1177093" y="4458610"/>
            <a:ext cx="8375117" cy="3666331"/>
          </a:xfrm>
          <a:prstGeom prst="rect">
            <a:avLst/>
          </a:prstGeom>
        </p:spPr>
        <p:txBody>
          <a:bodyPr anchor="t" rtlCol="false" tIns="0" lIns="0" bIns="0" rIns="0">
            <a:spAutoFit/>
          </a:bodyPr>
          <a:lstStyle/>
          <a:p>
            <a:pPr marL="492521" indent="-246260" lvl="1">
              <a:lnSpc>
                <a:spcPts val="3193"/>
              </a:lnSpc>
              <a:buFont typeface="Arial"/>
              <a:buChar char="•"/>
            </a:pPr>
            <a:r>
              <a:rPr lang="en-US" sz="2281" spc="228">
                <a:solidFill>
                  <a:srgbClr val="000000"/>
                </a:solidFill>
                <a:latin typeface="Roboto Bold"/>
              </a:rPr>
              <a:t>1.USER REGISTRATION AND PROFILE CREATION .</a:t>
            </a:r>
          </a:p>
          <a:p>
            <a:pPr marL="492521" indent="-246260" lvl="1">
              <a:lnSpc>
                <a:spcPts val="3193"/>
              </a:lnSpc>
              <a:buFont typeface="Arial"/>
              <a:buChar char="•"/>
            </a:pPr>
            <a:r>
              <a:rPr lang="en-US" sz="2281" spc="228">
                <a:solidFill>
                  <a:srgbClr val="000000"/>
                </a:solidFill>
                <a:latin typeface="Roboto Bold"/>
              </a:rPr>
              <a:t>2.Document Upload and Storage .</a:t>
            </a:r>
          </a:p>
          <a:p>
            <a:pPr marL="492521" indent="-246260" lvl="1">
              <a:lnSpc>
                <a:spcPts val="3193"/>
              </a:lnSpc>
              <a:buFont typeface="Arial"/>
              <a:buChar char="•"/>
            </a:pPr>
            <a:r>
              <a:rPr lang="en-US" sz="2281" spc="228">
                <a:solidFill>
                  <a:srgbClr val="000000"/>
                </a:solidFill>
                <a:latin typeface="Roboto Bold"/>
              </a:rPr>
              <a:t>3.Document Organization and Categorization .</a:t>
            </a:r>
          </a:p>
          <a:p>
            <a:pPr marL="492521" indent="-246260" lvl="1">
              <a:lnSpc>
                <a:spcPts val="3193"/>
              </a:lnSpc>
              <a:buFont typeface="Arial"/>
              <a:buChar char="•"/>
            </a:pPr>
            <a:r>
              <a:rPr lang="en-US" sz="2281" spc="228">
                <a:solidFill>
                  <a:srgbClr val="000000"/>
                </a:solidFill>
                <a:latin typeface="Roboto Bold"/>
              </a:rPr>
              <a:t>4.Patient-Doctor Communication .</a:t>
            </a:r>
          </a:p>
          <a:p>
            <a:pPr marL="492521" indent="-246260" lvl="1">
              <a:lnSpc>
                <a:spcPts val="3193"/>
              </a:lnSpc>
              <a:buFont typeface="Arial"/>
              <a:buChar char="•"/>
            </a:pPr>
            <a:r>
              <a:rPr lang="en-US" sz="2281" spc="228">
                <a:solidFill>
                  <a:srgbClr val="000000"/>
                </a:solidFill>
                <a:latin typeface="Roboto Bold"/>
              </a:rPr>
              <a:t>5.Feedback and Support .</a:t>
            </a:r>
          </a:p>
          <a:p>
            <a:pPr marL="492521" indent="-246260" lvl="1">
              <a:lnSpc>
                <a:spcPts val="3193"/>
              </a:lnSpc>
              <a:buFont typeface="Arial"/>
              <a:buChar char="•"/>
            </a:pPr>
            <a:r>
              <a:rPr lang="en-US" sz="2281" spc="228">
                <a:solidFill>
                  <a:srgbClr val="000000"/>
                </a:solidFill>
                <a:latin typeface="Roboto Bold"/>
              </a:rPr>
              <a:t>6.Health Tracking and Monitoring .</a:t>
            </a:r>
          </a:p>
          <a:p>
            <a:pPr marL="492521" indent="-246260" lvl="1">
              <a:lnSpc>
                <a:spcPts val="3193"/>
              </a:lnSpc>
              <a:buFont typeface="Arial"/>
              <a:buChar char="•"/>
            </a:pPr>
            <a:r>
              <a:rPr lang="en-US" sz="2281" spc="228">
                <a:solidFill>
                  <a:srgbClr val="000000"/>
                </a:solidFill>
                <a:latin typeface="Roboto Bold"/>
              </a:rPr>
              <a:t>7.Provide and overall heath condition .</a:t>
            </a:r>
          </a:p>
          <a:p>
            <a:pPr marL="492521" indent="-246260" lvl="1">
              <a:lnSpc>
                <a:spcPts val="3193"/>
              </a:lnSpc>
              <a:buFont typeface="Arial"/>
              <a:buChar char="•"/>
            </a:pPr>
            <a:r>
              <a:rPr lang="en-US" sz="2281" spc="228">
                <a:solidFill>
                  <a:srgbClr val="000000"/>
                </a:solidFill>
                <a:latin typeface="Roboto"/>
              </a:rPr>
              <a:t>AND MANY MORE......</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5259" y="9058715"/>
            <a:ext cx="19043259" cy="3086100"/>
            <a:chOff x="0" y="0"/>
            <a:chExt cx="5015509" cy="812800"/>
          </a:xfrm>
        </p:grpSpPr>
        <p:sp>
          <p:nvSpPr>
            <p:cNvPr name="Freeform 3" id="3"/>
            <p:cNvSpPr/>
            <p:nvPr/>
          </p:nvSpPr>
          <p:spPr>
            <a:xfrm flipH="false" flipV="false" rot="0">
              <a:off x="0" y="0"/>
              <a:ext cx="5015509" cy="812800"/>
            </a:xfrm>
            <a:custGeom>
              <a:avLst/>
              <a:gdLst/>
              <a:ahLst/>
              <a:cxnLst/>
              <a:rect r="r" b="b" t="t" l="l"/>
              <a:pathLst>
                <a:path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E83C33"/>
            </a:solidFill>
          </p:spPr>
        </p:sp>
        <p:sp>
          <p:nvSpPr>
            <p:cNvPr name="TextBox 4" id="4"/>
            <p:cNvSpPr txBox="true"/>
            <p:nvPr/>
          </p:nvSpPr>
          <p:spPr>
            <a:xfrm>
              <a:off x="0" y="-47625"/>
              <a:ext cx="5015509"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3768" y="9058715"/>
            <a:ext cx="15921577" cy="3086100"/>
            <a:chOff x="0" y="0"/>
            <a:chExt cx="4193337" cy="812800"/>
          </a:xfrm>
        </p:grpSpPr>
        <p:sp>
          <p:nvSpPr>
            <p:cNvPr name="Freeform 6" id="6"/>
            <p:cNvSpPr/>
            <p:nvPr/>
          </p:nvSpPr>
          <p:spPr>
            <a:xfrm flipH="false" flipV="false" rot="0">
              <a:off x="0" y="0"/>
              <a:ext cx="4193337" cy="812800"/>
            </a:xfrm>
            <a:custGeom>
              <a:avLst/>
              <a:gdLst/>
              <a:ahLst/>
              <a:cxnLst/>
              <a:rect r="r" b="b" t="t" l="l"/>
              <a:pathLst>
                <a:path h="812800" w="4193337">
                  <a:moveTo>
                    <a:pt x="24799" y="0"/>
                  </a:moveTo>
                  <a:lnTo>
                    <a:pt x="4168538" y="0"/>
                  </a:lnTo>
                  <a:cubicBezTo>
                    <a:pt x="4175115" y="0"/>
                    <a:pt x="4181423" y="2613"/>
                    <a:pt x="4186074" y="7263"/>
                  </a:cubicBezTo>
                  <a:cubicBezTo>
                    <a:pt x="4190724" y="11914"/>
                    <a:pt x="4193337" y="18222"/>
                    <a:pt x="4193337" y="24799"/>
                  </a:cubicBezTo>
                  <a:lnTo>
                    <a:pt x="4193337" y="788001"/>
                  </a:lnTo>
                  <a:cubicBezTo>
                    <a:pt x="4193337" y="794578"/>
                    <a:pt x="4190724" y="800886"/>
                    <a:pt x="4186074" y="805537"/>
                  </a:cubicBezTo>
                  <a:cubicBezTo>
                    <a:pt x="4181423" y="810187"/>
                    <a:pt x="4175115" y="812800"/>
                    <a:pt x="4168538" y="812800"/>
                  </a:cubicBezTo>
                  <a:lnTo>
                    <a:pt x="24799" y="812800"/>
                  </a:lnTo>
                  <a:cubicBezTo>
                    <a:pt x="18222" y="812800"/>
                    <a:pt x="11914" y="810187"/>
                    <a:pt x="7263" y="805537"/>
                  </a:cubicBezTo>
                  <a:cubicBezTo>
                    <a:pt x="2613" y="800886"/>
                    <a:pt x="0" y="794578"/>
                    <a:pt x="0" y="788001"/>
                  </a:cubicBezTo>
                  <a:lnTo>
                    <a:pt x="0" y="24799"/>
                  </a:lnTo>
                  <a:cubicBezTo>
                    <a:pt x="0" y="18222"/>
                    <a:pt x="2613" y="11914"/>
                    <a:pt x="7263" y="7263"/>
                  </a:cubicBezTo>
                  <a:cubicBezTo>
                    <a:pt x="11914" y="2613"/>
                    <a:pt x="18222" y="0"/>
                    <a:pt x="24799" y="0"/>
                  </a:cubicBezTo>
                  <a:close/>
                </a:path>
              </a:pathLst>
            </a:custGeom>
            <a:solidFill>
              <a:srgbClr val="FFC107"/>
            </a:solidFill>
          </p:spPr>
        </p:sp>
        <p:sp>
          <p:nvSpPr>
            <p:cNvPr name="TextBox 7" id="7"/>
            <p:cNvSpPr txBox="true"/>
            <p:nvPr/>
          </p:nvSpPr>
          <p:spPr>
            <a:xfrm>
              <a:off x="0" y="-47625"/>
              <a:ext cx="4193337"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375442" y="9058715"/>
            <a:ext cx="14519442" cy="3086100"/>
            <a:chOff x="0" y="0"/>
            <a:chExt cx="3824051" cy="812800"/>
          </a:xfrm>
        </p:grpSpPr>
        <p:sp>
          <p:nvSpPr>
            <p:cNvPr name="Freeform 9" id="9"/>
            <p:cNvSpPr/>
            <p:nvPr/>
          </p:nvSpPr>
          <p:spPr>
            <a:xfrm flipH="false" flipV="false" rot="0">
              <a:off x="0" y="0"/>
              <a:ext cx="3824051" cy="812800"/>
            </a:xfrm>
            <a:custGeom>
              <a:avLst/>
              <a:gdLst/>
              <a:ahLst/>
              <a:cxnLst/>
              <a:rect r="r" b="b" t="t" l="l"/>
              <a:pathLst>
                <a:path h="812800" w="3824051">
                  <a:moveTo>
                    <a:pt x="27194" y="0"/>
                  </a:moveTo>
                  <a:lnTo>
                    <a:pt x="3796857" y="0"/>
                  </a:lnTo>
                  <a:cubicBezTo>
                    <a:pt x="3811875" y="0"/>
                    <a:pt x="3824051" y="12175"/>
                    <a:pt x="3824051" y="27194"/>
                  </a:cubicBezTo>
                  <a:lnTo>
                    <a:pt x="3824051" y="785606"/>
                  </a:lnTo>
                  <a:cubicBezTo>
                    <a:pt x="3824051" y="800625"/>
                    <a:pt x="3811875" y="812800"/>
                    <a:pt x="3796857" y="812800"/>
                  </a:cubicBezTo>
                  <a:lnTo>
                    <a:pt x="27194" y="812800"/>
                  </a:lnTo>
                  <a:cubicBezTo>
                    <a:pt x="12175" y="812800"/>
                    <a:pt x="0" y="800625"/>
                    <a:pt x="0" y="785606"/>
                  </a:cubicBezTo>
                  <a:lnTo>
                    <a:pt x="0" y="27194"/>
                  </a:lnTo>
                  <a:cubicBezTo>
                    <a:pt x="0" y="12175"/>
                    <a:pt x="12175" y="0"/>
                    <a:pt x="27194" y="0"/>
                  </a:cubicBezTo>
                  <a:close/>
                </a:path>
              </a:pathLst>
            </a:custGeom>
            <a:solidFill>
              <a:srgbClr val="FD5142"/>
            </a:solidFill>
          </p:spPr>
        </p:sp>
        <p:sp>
          <p:nvSpPr>
            <p:cNvPr name="TextBox 10" id="10"/>
            <p:cNvSpPr txBox="true"/>
            <p:nvPr/>
          </p:nvSpPr>
          <p:spPr>
            <a:xfrm>
              <a:off x="0" y="-47625"/>
              <a:ext cx="3824051" cy="86042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6471276" y="2381663"/>
            <a:ext cx="5347714" cy="65013"/>
            <a:chOff x="0" y="0"/>
            <a:chExt cx="1408451" cy="17123"/>
          </a:xfrm>
        </p:grpSpPr>
        <p:sp>
          <p:nvSpPr>
            <p:cNvPr name="Freeform 12" id="12"/>
            <p:cNvSpPr/>
            <p:nvPr/>
          </p:nvSpPr>
          <p:spPr>
            <a:xfrm flipH="false" flipV="false" rot="0">
              <a:off x="0" y="0"/>
              <a:ext cx="1408451" cy="17123"/>
            </a:xfrm>
            <a:custGeom>
              <a:avLst/>
              <a:gdLst/>
              <a:ahLst/>
              <a:cxnLst/>
              <a:rect r="r" b="b" t="t" l="l"/>
              <a:pathLst>
                <a:path h="17123" w="1408451">
                  <a:moveTo>
                    <a:pt x="8561" y="0"/>
                  </a:moveTo>
                  <a:lnTo>
                    <a:pt x="1399890" y="0"/>
                  </a:lnTo>
                  <a:cubicBezTo>
                    <a:pt x="1404618" y="0"/>
                    <a:pt x="1408451" y="3833"/>
                    <a:pt x="1408451" y="8561"/>
                  </a:cubicBezTo>
                  <a:lnTo>
                    <a:pt x="1408451" y="8561"/>
                  </a:lnTo>
                  <a:cubicBezTo>
                    <a:pt x="1408451" y="10832"/>
                    <a:pt x="1407549" y="13010"/>
                    <a:pt x="1405944" y="14615"/>
                  </a:cubicBezTo>
                  <a:cubicBezTo>
                    <a:pt x="1404338" y="16221"/>
                    <a:pt x="1402161" y="17123"/>
                    <a:pt x="1399890" y="17123"/>
                  </a:cubicBezTo>
                  <a:lnTo>
                    <a:pt x="8561" y="17123"/>
                  </a:lnTo>
                  <a:cubicBezTo>
                    <a:pt x="3833" y="17123"/>
                    <a:pt x="0" y="13290"/>
                    <a:pt x="0" y="8561"/>
                  </a:cubicBezTo>
                  <a:lnTo>
                    <a:pt x="0" y="8561"/>
                  </a:lnTo>
                  <a:cubicBezTo>
                    <a:pt x="0" y="3833"/>
                    <a:pt x="3833" y="0"/>
                    <a:pt x="8561" y="0"/>
                  </a:cubicBezTo>
                  <a:close/>
                </a:path>
              </a:pathLst>
            </a:custGeom>
            <a:solidFill>
              <a:srgbClr val="E83C33"/>
            </a:solidFill>
          </p:spPr>
        </p:sp>
        <p:sp>
          <p:nvSpPr>
            <p:cNvPr name="TextBox 13" id="13"/>
            <p:cNvSpPr txBox="true"/>
            <p:nvPr/>
          </p:nvSpPr>
          <p:spPr>
            <a:xfrm>
              <a:off x="0" y="-47625"/>
              <a:ext cx="1408451" cy="64748"/>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1578538" y="4123395"/>
            <a:ext cx="2821903" cy="2810880"/>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0" r="223" b="0"/>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E83C33"/>
            </a:solidFill>
          </p:spPr>
        </p:sp>
      </p:grpSp>
      <p:grpSp>
        <p:nvGrpSpPr>
          <p:cNvPr name="Group 17" id="17"/>
          <p:cNvGrpSpPr>
            <a:grpSpLocks noChangeAspect="true"/>
          </p:cNvGrpSpPr>
          <p:nvPr/>
        </p:nvGrpSpPr>
        <p:grpSpPr>
          <a:xfrm rot="0">
            <a:off x="5841769" y="4075770"/>
            <a:ext cx="2821903" cy="2810880"/>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16665" r="223" b="-16665"/>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E83C33"/>
            </a:solidFill>
          </p:spPr>
        </p:sp>
      </p:grpSp>
      <p:grpSp>
        <p:nvGrpSpPr>
          <p:cNvPr name="Group 20" id="20"/>
          <p:cNvGrpSpPr>
            <a:grpSpLocks noChangeAspect="true"/>
          </p:cNvGrpSpPr>
          <p:nvPr/>
        </p:nvGrpSpPr>
        <p:grpSpPr>
          <a:xfrm rot="0">
            <a:off x="9681478" y="4123395"/>
            <a:ext cx="2821903" cy="2810880"/>
            <a:chOff x="0" y="0"/>
            <a:chExt cx="6502400" cy="6477000"/>
          </a:xfrm>
        </p:grpSpPr>
        <p:sp>
          <p:nvSpPr>
            <p:cNvPr name="Freeform 21" id="2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0" r="223" b="0"/>
              </a:stretch>
            </a:blipFill>
          </p:spPr>
        </p:sp>
        <p:sp>
          <p:nvSpPr>
            <p:cNvPr name="Freeform 22" id="2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E83C33"/>
            </a:solidFill>
          </p:spPr>
        </p:sp>
      </p:grpSp>
      <p:grpSp>
        <p:nvGrpSpPr>
          <p:cNvPr name="Group 23" id="23"/>
          <p:cNvGrpSpPr>
            <a:grpSpLocks noChangeAspect="true"/>
          </p:cNvGrpSpPr>
          <p:nvPr/>
        </p:nvGrpSpPr>
        <p:grpSpPr>
          <a:xfrm rot="0">
            <a:off x="13867390" y="4113870"/>
            <a:ext cx="2821903" cy="2810880"/>
            <a:chOff x="0" y="0"/>
            <a:chExt cx="6502400" cy="6477000"/>
          </a:xfrm>
        </p:grpSpPr>
        <p:sp>
          <p:nvSpPr>
            <p:cNvPr name="Freeform 24" id="2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38887" r="223" b="-38887"/>
              </a:stretch>
            </a:blipFill>
          </p:spPr>
        </p:sp>
        <p:sp>
          <p:nvSpPr>
            <p:cNvPr name="Freeform 25" id="2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E83C33"/>
            </a:solidFill>
          </p:spPr>
        </p:sp>
      </p:grpSp>
      <p:sp>
        <p:nvSpPr>
          <p:cNvPr name="TextBox 26" id="26"/>
          <p:cNvSpPr txBox="true"/>
          <p:nvPr/>
        </p:nvSpPr>
        <p:spPr>
          <a:xfrm rot="0">
            <a:off x="4046991" y="1186124"/>
            <a:ext cx="10194019" cy="928839"/>
          </a:xfrm>
          <a:prstGeom prst="rect">
            <a:avLst/>
          </a:prstGeom>
        </p:spPr>
        <p:txBody>
          <a:bodyPr anchor="t" rtlCol="false" tIns="0" lIns="0" bIns="0" rIns="0">
            <a:spAutoFit/>
          </a:bodyPr>
          <a:lstStyle/>
          <a:p>
            <a:pPr algn="ctr">
              <a:lnSpc>
                <a:spcPts val="7108"/>
              </a:lnSpc>
            </a:pPr>
            <a:r>
              <a:rPr lang="en-US" sz="6643" spc="664">
                <a:solidFill>
                  <a:srgbClr val="000000"/>
                </a:solidFill>
                <a:latin typeface="League Spartan"/>
              </a:rPr>
              <a:t>HEALHVAULT</a:t>
            </a:r>
            <a:r>
              <a:rPr lang="en-US" sz="6643" spc="664">
                <a:solidFill>
                  <a:srgbClr val="000000"/>
                </a:solidFill>
                <a:latin typeface="League Spartan"/>
              </a:rPr>
              <a:t> TEAM</a:t>
            </a:r>
          </a:p>
        </p:txBody>
      </p:sp>
      <p:sp>
        <p:nvSpPr>
          <p:cNvPr name="TextBox 27" id="27"/>
          <p:cNvSpPr txBox="true"/>
          <p:nvPr/>
        </p:nvSpPr>
        <p:spPr>
          <a:xfrm rot="0">
            <a:off x="4761934" y="2774020"/>
            <a:ext cx="8764131" cy="860425"/>
          </a:xfrm>
          <a:prstGeom prst="rect">
            <a:avLst/>
          </a:prstGeom>
        </p:spPr>
        <p:txBody>
          <a:bodyPr anchor="t" rtlCol="false" tIns="0" lIns="0" bIns="0" rIns="0">
            <a:spAutoFit/>
          </a:bodyPr>
          <a:lstStyle/>
          <a:p>
            <a:pPr algn="ctr">
              <a:lnSpc>
                <a:spcPts val="3499"/>
              </a:lnSpc>
            </a:pPr>
            <a:r>
              <a:rPr lang="en-US" sz="2499" spc="249">
                <a:solidFill>
                  <a:srgbClr val="000000"/>
                </a:solidFill>
                <a:latin typeface="Roboto Bold"/>
              </a:rPr>
              <a:t>MEET THE HEALING HEARTS AND BRILLIANT MINDS BEHIND OUR MEDICAL EXCELLENCE.</a:t>
            </a:r>
          </a:p>
        </p:txBody>
      </p:sp>
      <p:sp>
        <p:nvSpPr>
          <p:cNvPr name="TextBox 28" id="28"/>
          <p:cNvSpPr txBox="true"/>
          <p:nvPr/>
        </p:nvSpPr>
        <p:spPr>
          <a:xfrm rot="0">
            <a:off x="489635" y="7081171"/>
            <a:ext cx="4999709" cy="422275"/>
          </a:xfrm>
          <a:prstGeom prst="rect">
            <a:avLst/>
          </a:prstGeom>
        </p:spPr>
        <p:txBody>
          <a:bodyPr anchor="t" rtlCol="false" tIns="0" lIns="0" bIns="0" rIns="0">
            <a:spAutoFit/>
          </a:bodyPr>
          <a:lstStyle/>
          <a:p>
            <a:pPr algn="ctr">
              <a:lnSpc>
                <a:spcPts val="3499"/>
              </a:lnSpc>
            </a:pPr>
            <a:r>
              <a:rPr lang="en-US" sz="2499" spc="249">
                <a:solidFill>
                  <a:srgbClr val="000000"/>
                </a:solidFill>
                <a:latin typeface="League Spartan"/>
              </a:rPr>
              <a:t>KESHAVSINGH THAKUR</a:t>
            </a:r>
          </a:p>
        </p:txBody>
      </p:sp>
      <p:sp>
        <p:nvSpPr>
          <p:cNvPr name="TextBox 29" id="29"/>
          <p:cNvSpPr txBox="true"/>
          <p:nvPr/>
        </p:nvSpPr>
        <p:spPr>
          <a:xfrm rot="0">
            <a:off x="1772340" y="7640817"/>
            <a:ext cx="2434298" cy="422275"/>
          </a:xfrm>
          <a:prstGeom prst="rect">
            <a:avLst/>
          </a:prstGeom>
        </p:spPr>
        <p:txBody>
          <a:bodyPr anchor="t" rtlCol="false" tIns="0" lIns="0" bIns="0" rIns="0">
            <a:spAutoFit/>
          </a:bodyPr>
          <a:lstStyle/>
          <a:p>
            <a:pPr algn="ctr">
              <a:lnSpc>
                <a:spcPts val="3499"/>
              </a:lnSpc>
            </a:pPr>
            <a:r>
              <a:rPr lang="en-US" sz="2499" spc="249">
                <a:solidFill>
                  <a:srgbClr val="000000"/>
                </a:solidFill>
                <a:latin typeface="Roboto Bold"/>
              </a:rPr>
              <a:t>CEO</a:t>
            </a:r>
          </a:p>
        </p:txBody>
      </p:sp>
      <p:sp>
        <p:nvSpPr>
          <p:cNvPr name="TextBox 30" id="30"/>
          <p:cNvSpPr txBox="true"/>
          <p:nvPr/>
        </p:nvSpPr>
        <p:spPr>
          <a:xfrm rot="0">
            <a:off x="5746519" y="7071646"/>
            <a:ext cx="3109562" cy="422275"/>
          </a:xfrm>
          <a:prstGeom prst="rect">
            <a:avLst/>
          </a:prstGeom>
        </p:spPr>
        <p:txBody>
          <a:bodyPr anchor="t" rtlCol="false" tIns="0" lIns="0" bIns="0" rIns="0">
            <a:spAutoFit/>
          </a:bodyPr>
          <a:lstStyle/>
          <a:p>
            <a:pPr algn="ctr">
              <a:lnSpc>
                <a:spcPts val="3499"/>
              </a:lnSpc>
            </a:pPr>
            <a:r>
              <a:rPr lang="en-US" sz="2499" spc="249">
                <a:solidFill>
                  <a:srgbClr val="000000"/>
                </a:solidFill>
                <a:latin typeface="League Spartan"/>
              </a:rPr>
              <a:t>PINKI GUPTA</a:t>
            </a:r>
          </a:p>
        </p:txBody>
      </p:sp>
      <p:sp>
        <p:nvSpPr>
          <p:cNvPr name="TextBox 31" id="31"/>
          <p:cNvSpPr txBox="true"/>
          <p:nvPr/>
        </p:nvSpPr>
        <p:spPr>
          <a:xfrm rot="0">
            <a:off x="6035571" y="7713842"/>
            <a:ext cx="2434298" cy="422275"/>
          </a:xfrm>
          <a:prstGeom prst="rect">
            <a:avLst/>
          </a:prstGeom>
        </p:spPr>
        <p:txBody>
          <a:bodyPr anchor="t" rtlCol="false" tIns="0" lIns="0" bIns="0" rIns="0">
            <a:spAutoFit/>
          </a:bodyPr>
          <a:lstStyle/>
          <a:p>
            <a:pPr algn="ctr">
              <a:lnSpc>
                <a:spcPts val="3499"/>
              </a:lnSpc>
            </a:pPr>
            <a:r>
              <a:rPr lang="en-US" sz="2499" spc="249">
                <a:solidFill>
                  <a:srgbClr val="000000"/>
                </a:solidFill>
                <a:latin typeface="Roboto Bold"/>
              </a:rPr>
              <a:t>CO-FOUNDER</a:t>
            </a:r>
          </a:p>
        </p:txBody>
      </p:sp>
      <p:sp>
        <p:nvSpPr>
          <p:cNvPr name="TextBox 32" id="32"/>
          <p:cNvSpPr txBox="true"/>
          <p:nvPr/>
        </p:nvSpPr>
        <p:spPr>
          <a:xfrm rot="0">
            <a:off x="9213281" y="7038758"/>
            <a:ext cx="4030209" cy="422275"/>
          </a:xfrm>
          <a:prstGeom prst="rect">
            <a:avLst/>
          </a:prstGeom>
        </p:spPr>
        <p:txBody>
          <a:bodyPr anchor="t" rtlCol="false" tIns="0" lIns="0" bIns="0" rIns="0">
            <a:spAutoFit/>
          </a:bodyPr>
          <a:lstStyle/>
          <a:p>
            <a:pPr algn="ctr">
              <a:lnSpc>
                <a:spcPts val="3499"/>
              </a:lnSpc>
            </a:pPr>
            <a:r>
              <a:rPr lang="en-US" sz="2499" spc="249">
                <a:solidFill>
                  <a:srgbClr val="000000"/>
                </a:solidFill>
                <a:latin typeface="League Spartan"/>
              </a:rPr>
              <a:t>HIMANSHU GUPTA</a:t>
            </a:r>
          </a:p>
        </p:txBody>
      </p:sp>
      <p:sp>
        <p:nvSpPr>
          <p:cNvPr name="TextBox 33" id="33"/>
          <p:cNvSpPr txBox="true"/>
          <p:nvPr/>
        </p:nvSpPr>
        <p:spPr>
          <a:xfrm rot="0">
            <a:off x="9818131" y="7713842"/>
            <a:ext cx="2434298" cy="860425"/>
          </a:xfrm>
          <a:prstGeom prst="rect">
            <a:avLst/>
          </a:prstGeom>
        </p:spPr>
        <p:txBody>
          <a:bodyPr anchor="t" rtlCol="false" tIns="0" lIns="0" bIns="0" rIns="0">
            <a:spAutoFit/>
          </a:bodyPr>
          <a:lstStyle/>
          <a:p>
            <a:pPr algn="ctr">
              <a:lnSpc>
                <a:spcPts val="3499"/>
              </a:lnSpc>
            </a:pPr>
            <a:r>
              <a:rPr lang="en-US" sz="2499" spc="249">
                <a:solidFill>
                  <a:srgbClr val="000000"/>
                </a:solidFill>
                <a:latin typeface="Roboto Bold"/>
              </a:rPr>
              <a:t>UI/UX DESIGNER</a:t>
            </a:r>
          </a:p>
        </p:txBody>
      </p:sp>
      <p:sp>
        <p:nvSpPr>
          <p:cNvPr name="TextBox 34" id="34"/>
          <p:cNvSpPr txBox="true"/>
          <p:nvPr/>
        </p:nvSpPr>
        <p:spPr>
          <a:xfrm rot="0">
            <a:off x="14051667" y="7038758"/>
            <a:ext cx="2844451" cy="405606"/>
          </a:xfrm>
          <a:prstGeom prst="rect">
            <a:avLst/>
          </a:prstGeom>
        </p:spPr>
        <p:txBody>
          <a:bodyPr anchor="t" rtlCol="false" tIns="0" lIns="0" bIns="0" rIns="0">
            <a:spAutoFit/>
          </a:bodyPr>
          <a:lstStyle/>
          <a:p>
            <a:pPr algn="ctr">
              <a:lnSpc>
                <a:spcPts val="3368"/>
              </a:lnSpc>
            </a:pPr>
            <a:r>
              <a:rPr lang="en-US" sz="2406" spc="240">
                <a:solidFill>
                  <a:srgbClr val="000000"/>
                </a:solidFill>
                <a:latin typeface="League Spartan"/>
              </a:rPr>
              <a:t>RIYA ANJIKAR</a:t>
            </a:r>
          </a:p>
        </p:txBody>
      </p:sp>
      <p:sp>
        <p:nvSpPr>
          <p:cNvPr name="TextBox 35" id="35"/>
          <p:cNvSpPr txBox="true"/>
          <p:nvPr/>
        </p:nvSpPr>
        <p:spPr>
          <a:xfrm rot="0">
            <a:off x="14256744" y="7539614"/>
            <a:ext cx="2434298" cy="861616"/>
          </a:xfrm>
          <a:prstGeom prst="rect">
            <a:avLst/>
          </a:prstGeom>
        </p:spPr>
        <p:txBody>
          <a:bodyPr anchor="t" rtlCol="false" tIns="0" lIns="0" bIns="0" rIns="0">
            <a:spAutoFit/>
          </a:bodyPr>
          <a:lstStyle/>
          <a:p>
            <a:pPr algn="ctr">
              <a:lnSpc>
                <a:spcPts val="3434"/>
              </a:lnSpc>
            </a:pPr>
            <a:r>
              <a:rPr lang="en-US" sz="2453" spc="245">
                <a:solidFill>
                  <a:srgbClr val="000000"/>
                </a:solidFill>
                <a:latin typeface="Roboto Bold"/>
              </a:rPr>
              <a:t>MARKETING TEAM</a:t>
            </a:r>
          </a:p>
        </p:txBody>
      </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451282"/>
            <a:ext cx="5230828" cy="47625"/>
            <a:chOff x="0" y="0"/>
            <a:chExt cx="1377667" cy="12543"/>
          </a:xfrm>
        </p:grpSpPr>
        <p:sp>
          <p:nvSpPr>
            <p:cNvPr name="Freeform 3" id="3"/>
            <p:cNvSpPr/>
            <p:nvPr/>
          </p:nvSpPr>
          <p:spPr>
            <a:xfrm flipH="false" flipV="false" rot="0">
              <a:off x="0" y="0"/>
              <a:ext cx="1377667" cy="12543"/>
            </a:xfrm>
            <a:custGeom>
              <a:avLst/>
              <a:gdLst/>
              <a:ahLst/>
              <a:cxnLst/>
              <a:rect r="r" b="b" t="t" l="l"/>
              <a:pathLst>
                <a:path h="12543" w="1377667">
                  <a:moveTo>
                    <a:pt x="6272" y="0"/>
                  </a:moveTo>
                  <a:lnTo>
                    <a:pt x="1371395" y="0"/>
                  </a:lnTo>
                  <a:cubicBezTo>
                    <a:pt x="1373058" y="0"/>
                    <a:pt x="1374654" y="661"/>
                    <a:pt x="1375830" y="1837"/>
                  </a:cubicBezTo>
                  <a:cubicBezTo>
                    <a:pt x="1377006" y="3013"/>
                    <a:pt x="1377667" y="4608"/>
                    <a:pt x="1377667" y="6272"/>
                  </a:cubicBezTo>
                  <a:lnTo>
                    <a:pt x="1377667" y="6272"/>
                  </a:lnTo>
                  <a:cubicBezTo>
                    <a:pt x="1377667" y="7935"/>
                    <a:pt x="1377006" y="9530"/>
                    <a:pt x="1375830" y="10706"/>
                  </a:cubicBezTo>
                  <a:cubicBezTo>
                    <a:pt x="1374654" y="11882"/>
                    <a:pt x="1373058" y="12543"/>
                    <a:pt x="137139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p:spPr>
        </p:sp>
        <p:sp>
          <p:nvSpPr>
            <p:cNvPr name="TextBox 4" id="4"/>
            <p:cNvSpPr txBox="true"/>
            <p:nvPr/>
          </p:nvSpPr>
          <p:spPr>
            <a:xfrm>
              <a:off x="0" y="-47625"/>
              <a:ext cx="1377667" cy="6016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383876" y="945486"/>
            <a:ext cx="4564058" cy="7515665"/>
          </a:xfrm>
          <a:custGeom>
            <a:avLst/>
            <a:gdLst/>
            <a:ahLst/>
            <a:cxnLst/>
            <a:rect r="r" b="b" t="t" l="l"/>
            <a:pathLst>
              <a:path h="7515665" w="4564058">
                <a:moveTo>
                  <a:pt x="0" y="0"/>
                </a:moveTo>
                <a:lnTo>
                  <a:pt x="4564058" y="0"/>
                </a:lnTo>
                <a:lnTo>
                  <a:pt x="4564058" y="7515665"/>
                </a:lnTo>
                <a:lnTo>
                  <a:pt x="0" y="7515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01251" y="1076325"/>
            <a:ext cx="4912704" cy="625404"/>
          </a:xfrm>
          <a:prstGeom prst="rect">
            <a:avLst/>
          </a:prstGeom>
        </p:spPr>
        <p:txBody>
          <a:bodyPr anchor="t" rtlCol="false" tIns="0" lIns="0" bIns="0" rIns="0">
            <a:spAutoFit/>
          </a:bodyPr>
          <a:lstStyle/>
          <a:p>
            <a:pPr>
              <a:lnSpc>
                <a:spcPts val="4728"/>
              </a:lnSpc>
            </a:pPr>
            <a:r>
              <a:rPr lang="en-US" sz="4418" spc="441">
                <a:solidFill>
                  <a:srgbClr val="000000"/>
                </a:solidFill>
                <a:latin typeface="League Spartan"/>
              </a:rPr>
              <a:t>GET IN TOUCH</a:t>
            </a:r>
          </a:p>
        </p:txBody>
      </p:sp>
      <p:sp>
        <p:nvSpPr>
          <p:cNvPr name="TextBox 7" id="7"/>
          <p:cNvSpPr txBox="true"/>
          <p:nvPr/>
        </p:nvSpPr>
        <p:spPr>
          <a:xfrm rot="0">
            <a:off x="1201251" y="2725044"/>
            <a:ext cx="4912704" cy="398964"/>
          </a:xfrm>
          <a:prstGeom prst="rect">
            <a:avLst/>
          </a:prstGeom>
        </p:spPr>
        <p:txBody>
          <a:bodyPr anchor="t" rtlCol="false" tIns="0" lIns="0" bIns="0" rIns="0">
            <a:spAutoFit/>
          </a:bodyPr>
          <a:lstStyle/>
          <a:p>
            <a:pPr>
              <a:lnSpc>
                <a:spcPts val="3016"/>
              </a:lnSpc>
            </a:pPr>
            <a:r>
              <a:rPr lang="en-US" sz="2818" spc="281">
                <a:solidFill>
                  <a:srgbClr val="000000"/>
                </a:solidFill>
                <a:latin typeface="League Spartan"/>
              </a:rPr>
              <a:t>GET YOUR </a:t>
            </a:r>
          </a:p>
        </p:txBody>
      </p:sp>
      <p:sp>
        <p:nvSpPr>
          <p:cNvPr name="TextBox 8" id="8"/>
          <p:cNvSpPr txBox="true"/>
          <p:nvPr/>
        </p:nvSpPr>
        <p:spPr>
          <a:xfrm rot="0">
            <a:off x="1201251" y="6196714"/>
            <a:ext cx="6423897" cy="1454097"/>
          </a:xfrm>
          <a:prstGeom prst="rect">
            <a:avLst/>
          </a:prstGeom>
        </p:spPr>
        <p:txBody>
          <a:bodyPr anchor="t" rtlCol="false" tIns="0" lIns="0" bIns="0" rIns="0">
            <a:spAutoFit/>
          </a:bodyPr>
          <a:lstStyle/>
          <a:p>
            <a:pPr algn="just">
              <a:lnSpc>
                <a:spcPts val="3852"/>
              </a:lnSpc>
            </a:pPr>
            <a:r>
              <a:rPr lang="en-US" sz="2752" spc="275">
                <a:solidFill>
                  <a:srgbClr val="000000"/>
                </a:solidFill>
                <a:latin typeface="Roboto Bold"/>
              </a:rPr>
              <a:t>HEALTHVAULT673@GMAIL.COM</a:t>
            </a:r>
          </a:p>
          <a:p>
            <a:pPr algn="just">
              <a:lnSpc>
                <a:spcPts val="3852"/>
              </a:lnSpc>
            </a:pPr>
            <a:r>
              <a:rPr lang="en-US" sz="2752" spc="275">
                <a:solidFill>
                  <a:srgbClr val="000000"/>
                </a:solidFill>
                <a:latin typeface="Roboto Bold"/>
              </a:rPr>
              <a:t>WWW.HEALTHVAULT.COM</a:t>
            </a:r>
          </a:p>
          <a:p>
            <a:pPr algn="just">
              <a:lnSpc>
                <a:spcPts val="3852"/>
              </a:lnSpc>
            </a:pPr>
            <a:r>
              <a:rPr lang="en-US" sz="2752" spc="275">
                <a:solidFill>
                  <a:srgbClr val="000000"/>
                </a:solidFill>
                <a:latin typeface="Roboto Bold"/>
              </a:rPr>
              <a:t>PUNE , MAHARASHTRA , INDIA</a:t>
            </a:r>
          </a:p>
        </p:txBody>
      </p:sp>
      <p:sp>
        <p:nvSpPr>
          <p:cNvPr name="TextBox 9" id="9"/>
          <p:cNvSpPr txBox="true"/>
          <p:nvPr/>
        </p:nvSpPr>
        <p:spPr>
          <a:xfrm rot="0">
            <a:off x="1201251" y="3371657"/>
            <a:ext cx="4912704" cy="625404"/>
          </a:xfrm>
          <a:prstGeom prst="rect">
            <a:avLst/>
          </a:prstGeom>
        </p:spPr>
        <p:txBody>
          <a:bodyPr anchor="t" rtlCol="false" tIns="0" lIns="0" bIns="0" rIns="0">
            <a:spAutoFit/>
          </a:bodyPr>
          <a:lstStyle/>
          <a:p>
            <a:pPr>
              <a:lnSpc>
                <a:spcPts val="4728"/>
              </a:lnSpc>
            </a:pPr>
            <a:r>
              <a:rPr lang="en-US" sz="4418" spc="441">
                <a:solidFill>
                  <a:srgbClr val="000000"/>
                </a:solidFill>
                <a:latin typeface="League Spartan"/>
              </a:rPr>
              <a:t>HEALTHVAULT</a:t>
            </a:r>
          </a:p>
        </p:txBody>
      </p:sp>
      <p:sp>
        <p:nvSpPr>
          <p:cNvPr name="TextBox 10" id="10"/>
          <p:cNvSpPr txBox="true"/>
          <p:nvPr/>
        </p:nvSpPr>
        <p:spPr>
          <a:xfrm rot="0">
            <a:off x="1201251" y="3942932"/>
            <a:ext cx="5844858" cy="482547"/>
          </a:xfrm>
          <a:prstGeom prst="rect">
            <a:avLst/>
          </a:prstGeom>
        </p:spPr>
        <p:txBody>
          <a:bodyPr anchor="t" rtlCol="false" tIns="0" lIns="0" bIns="0" rIns="0">
            <a:spAutoFit/>
          </a:bodyPr>
          <a:lstStyle/>
          <a:p>
            <a:pPr algn="just">
              <a:lnSpc>
                <a:spcPts val="3852"/>
              </a:lnSpc>
            </a:pPr>
            <a:r>
              <a:rPr lang="en-US" sz="2752" spc="275">
                <a:solidFill>
                  <a:srgbClr val="000000"/>
                </a:solidFill>
                <a:latin typeface="Roboto Bold"/>
              </a:rPr>
              <a:t>TODAY</a:t>
            </a:r>
          </a:p>
        </p:txBody>
      </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DAGBdxHKhgY</dc:identifier>
  <dcterms:modified xsi:type="dcterms:W3CDTF">2011-08-01T06:04:30Z</dcterms:modified>
  <cp:revision>1</cp:revision>
  <dc:title>HEALTHVAULT</dc:title>
</cp:coreProperties>
</file>